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sldIdLst>
    <p:sldId id="259" r:id="rId2"/>
    <p:sldId id="266" r:id="rId3"/>
    <p:sldId id="257" r:id="rId4"/>
    <p:sldId id="258" r:id="rId5"/>
    <p:sldId id="274" r:id="rId6"/>
    <p:sldId id="260" r:id="rId7"/>
    <p:sldId id="261" r:id="rId8"/>
    <p:sldId id="263" r:id="rId9"/>
    <p:sldId id="262" r:id="rId10"/>
    <p:sldId id="275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79DB1FA6-0898-D846-B6C6-21E0A2F7354B}">
          <p14:sldIdLst>
            <p14:sldId id="259"/>
            <p14:sldId id="266"/>
            <p14:sldId id="257"/>
            <p14:sldId id="258"/>
            <p14:sldId id="274"/>
            <p14:sldId id="260"/>
            <p14:sldId id="261"/>
            <p14:sldId id="263"/>
            <p14:sldId id="262"/>
            <p14:sldId id="275"/>
            <p14:sldId id="269"/>
            <p14:sldId id="270"/>
            <p14:sldId id="271"/>
            <p14:sldId id="272"/>
            <p14:sldId id="273"/>
          </p14:sldIdLst>
        </p14:section>
        <p14:section name="Section sans titre" id="{9C4A9F31-9101-0745-8B24-57565252B644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2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48E7E-F9C0-EE48-889B-DB8122458CC6}" type="datetimeFigureOut">
              <a:rPr lang="fr-FR" smtClean="0"/>
              <a:t>21/11/2020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875A5-6C05-2B4E-BA74-92BA348867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601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AE6E38-6AD5-FF4E-BABA-41AADC4FE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35A0575-7DEB-0B41-AD98-3800BA9E6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7C3646-B78B-E749-9A8F-110DA94A5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E405-7A6F-D340-AD64-50F5D649908D}" type="datetime1">
              <a:rPr lang="fr-FR" smtClean="0"/>
              <a:t>21/11/2020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61140E-94A4-894F-9E79-911E50F88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D8FD60-D4A3-6445-830F-642CCEC5C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04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7A7853-7B0B-3347-A165-314526B41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62C75B-0B7D-894A-BA9F-367A2C91D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AABB8F-17CB-E34E-B361-BE65DB24D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4F4C-1EE3-8745-968C-05D61240E8F5}" type="datetime1">
              <a:rPr lang="fr-FR" smtClean="0"/>
              <a:t>21/11/2020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68C9F0-C819-A340-88EC-CF41C483E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42B9-CC7C-304B-9A9C-27278B835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361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845090C-B4D1-894A-A033-FA051E2B79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9DE41E-A232-CB4D-BE77-5A9768758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5B704C-1C3C-B446-8825-264CB03F0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C1B0-9E05-3847-BDC5-4AC97FD295B1}" type="datetime1">
              <a:rPr lang="fr-FR" smtClean="0"/>
              <a:t>21/11/2020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6C44BD-9D79-5040-A150-E4BA98131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E21D30-D9E5-B24C-8AF2-0D52B9606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9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48D2E7-6B0A-EE46-B6E2-C8EE09998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DDECDE-3DE7-8444-8246-8FB03683D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44929C-BC58-D04A-A492-093828991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EC9D-7227-7940-A5BD-2079D74AB08B}" type="datetime1">
              <a:rPr lang="fr-FR" smtClean="0"/>
              <a:t>21/11/2020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EEFBB4-A889-6F48-8CDF-D7D1C17E7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3061AC-5CCC-F749-AB3B-E0E6C39B0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83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B120BF-09A7-3A4B-B67F-1F85D00E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EA99EB-6E87-014F-A883-449FD367C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9F6029-D06D-6C4E-84BB-34F268E32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367F-1A74-2A4E-A56F-319DE6F49B26}" type="datetime1">
              <a:rPr lang="fr-FR" smtClean="0"/>
              <a:t>21/11/2020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89EF17-9FF2-9645-A0E5-50A3CBD07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6B601A-3872-F949-B749-5039DD02E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96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FE58AB-9226-4949-91B1-D9713C145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5D1395-45CC-334B-BC61-5B86BB4B56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926F41-6C6E-5844-8567-E694ED7FC1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BCA7DB-A0E9-6A46-8FC6-09282C27B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CF8D-34C0-2F4A-B6A5-9682C1DACA95}" type="datetime1">
              <a:rPr lang="fr-FR" smtClean="0"/>
              <a:t>21/11/2020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3DE547-C470-584C-8C8D-EE9091FB5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56A4AE-64EB-6D47-9329-5270D9F92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46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FA6D0F-A534-6446-BF95-8D1208DB7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4171F2-6A49-434D-A555-A9B5E8AE5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F06859A-009A-B545-987E-B6827E193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56E2DBA-2EE0-0645-A645-ECB0618422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008FF4D-D5CB-054B-95F6-3B4A22ACC3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58BCAD4-708E-DD45-84BE-61AF49817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B65E-7F8A-824D-8574-C04562F10CCB}" type="datetime1">
              <a:rPr lang="fr-FR" smtClean="0"/>
              <a:t>21/11/2020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B6BE5FC-D837-924D-A9EF-1E18A28F9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DF0EC94-6520-C844-9D83-174D37902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0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242CF4-2691-DC45-821F-60CE1D1CD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60CC79C-BD56-0E47-8234-2BE2BA18B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23E6-2D32-2F40-9352-C7D1CC66B127}" type="datetime1">
              <a:rPr lang="fr-FR" smtClean="0"/>
              <a:t>21/11/2020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856753D-052F-FB4D-9AF3-BF59ED864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FF1DF49-337F-2F4A-A6C7-AC6836B53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61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B5322AE-82C8-E04D-9222-79FB1808A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4315-1AB7-8B46-B972-B24916EBBAA3}" type="datetime1">
              <a:rPr lang="fr-FR" smtClean="0"/>
              <a:t>21/11/2020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5E112B8-4BC2-494E-B6A6-41029C188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EDB0603-B9E4-7442-8518-E3C60DCB5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82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BC0FDA-989C-A34C-BE49-08A3E6234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A8003E-DD7B-7D49-A1EB-F07A316F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6DF9FE1-7F4D-0A45-A454-B4866105E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A46138B-36B1-C945-AA15-BA1D66A13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2D73-7D8E-A548-B467-E2CC2E89E9E0}" type="datetime1">
              <a:rPr lang="fr-FR" smtClean="0"/>
              <a:t>21/11/2020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493705-53C7-1149-8B1B-5F8AE4777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0F1E327-CFF5-0647-85EA-59C22AA21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44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638B36-BA39-B04D-AC1A-A9A703381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8E6D144-B0F7-E940-B6CD-86A3760595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3FBB81-1523-B246-A3D6-84BC52014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30B050D-99F3-414D-A623-C2787DF3A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C2EA-75F5-1446-B9AA-D42FC84F79BE}" type="datetime1">
              <a:rPr lang="fr-FR" smtClean="0"/>
              <a:t>21/11/2020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F08CD2-E62C-3A42-8DED-566C60E95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729063-39E8-034F-AC8E-447A32070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35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9B3B68B-0A01-FF43-A59D-1EFC0D8EA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DEFA49-2DE7-DB43-B6F1-17B2C3E44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C6580B-8F6E-E14E-9C5D-34EEAEE3B6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C8959-5722-F147-8DBB-1B67AB0AC2E1}" type="datetime1">
              <a:rPr lang="fr-FR" smtClean="0"/>
              <a:t>21/11/2020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E7CD4A-1CA5-C04A-B78E-561E817200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Secteur chimie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3F4728-7AA8-2F46-9EFC-7C40936D1C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65FE8-1A41-6F40-A7E0-2860B3B6CC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16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search/results/companies/?companySize=%5B%22B%22%2C%22C%22%2C%22D%22%2C%22E%22%2C%22F%22%2C%22G%22%2C%22H%22%2C%22I%22%5D&amp;hasJobs=%5B%221%22%5D&amp;industry=%5B%2254%22%5D&amp;keywords=&amp;origin=FACETED_SEARCH" TargetMode="External"/><Relationship Id="rId2" Type="http://schemas.openxmlformats.org/officeDocument/2006/relationships/hyperlink" Target="https://www.linkedin.com/search/results/companies/?companySize=%5B%22B%22%2C%22C%22%2C%22D%22%2C%22E%22%2C%22F%22%2C%22G%22%2C%22H%22%2C%22I%22%5D&amp;industry=%5B%2254%22%5D&amp;keywords=&amp;origin=FACETED_SEARCH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search/results/companies/?companyHqGeo=%5B%22102890719%22%5D&amp;companySize=%5B%22B%22%2C%22C%22%2C%22D%22%2C%22E%22%2C%22F%22%2C%22G%22%2C%22H%22%2C%22I%22%5D&amp;industry=%5B%2254%22%5D&amp;keywords=&amp;origin=FACETED_SEARCH" TargetMode="External"/><Relationship Id="rId13" Type="http://schemas.openxmlformats.org/officeDocument/2006/relationships/hyperlink" Target="https://www.linkedin.com/search/results/companies/?companyHqGeo=%5B%22106057199%22%5D&amp;companySize=%5B%22B%22%2C%22C%22%2C%22D%22%2C%22E%22%2C%22F%22%2C%22G%22%2C%22H%22%2C%22I%22%5D&amp;industry=%5B%2254%22%5D&amp;keywords=&amp;origin=FACETED_SEARCH" TargetMode="External"/><Relationship Id="rId18" Type="http://schemas.openxmlformats.org/officeDocument/2006/relationships/hyperlink" Target="https://www.linkedin.com/search/results/companies/?companyHqGeo=%5B%22100506914%22%5D&amp;companySize=%5B%22B%22%2C%22C%22%2C%22D%22%2C%22E%22%2C%22F%22%2C%22G%22%2C%22H%22%2C%22I%22%5D&amp;industry=%5B%2254%22%5D&amp;keywords=&amp;origin=FACETED_SEARCH" TargetMode="External"/><Relationship Id="rId3" Type="http://schemas.openxmlformats.org/officeDocument/2006/relationships/hyperlink" Target="https://www.linkedin.com/search/results/companies/?companyHqGeo=%5B%22101174742%22%5D&amp;companySize=%5B%22B%22%2C%22C%22%2C%22D%22%2C%22E%22%2C%22F%22%2C%22G%22%2C%22H%22%2C%22I%22%5D&amp;industry=%5B%2254%22%5D&amp;keywords=&amp;origin=FACETED_SEARCH" TargetMode="External"/><Relationship Id="rId7" Type="http://schemas.openxmlformats.org/officeDocument/2006/relationships/hyperlink" Target="https://www.linkedin.com/search/results/companies/?companyHqGeo=%5B%22101282230%22%5D&amp;companySize=%5B%22B%22%2C%22C%22%2C%22D%22%2C%22E%22%2C%22F%22%2C%22G%22%2C%22H%22%2C%22I%22%5D&amp;industry=%5B%2254%22%5D&amp;keywords=&amp;origin=FACETED_SEARCH" TargetMode="External"/><Relationship Id="rId12" Type="http://schemas.openxmlformats.org/officeDocument/2006/relationships/hyperlink" Target="https://www.linkedin.com/search/results/companies/?companyHqGeo=%5B%22101355337%22%5D&amp;companySize=%5B%22B%22%2C%22C%22%2C%22D%22%2C%22E%22%2C%22F%22%2C%22G%22%2C%22H%22%2C%22I%22%5D&amp;industry=%5B%2254%22%5D&amp;keywords=&amp;origin=FACETED_SEARCH" TargetMode="External"/><Relationship Id="rId17" Type="http://schemas.openxmlformats.org/officeDocument/2006/relationships/hyperlink" Target="https://www.linkedin.com/search/results/companies/?companyHqGeo=%5B%22102221843%22%5D&amp;companySize=%5B%22B%22%2C%22C%22%2C%22D%22%2C%22E%22%2C%22F%22%2C%22G%22%2C%22H%22%2C%22I%22%5D&amp;industry=%5B%2254%22%5D&amp;keywords=&amp;origin=FACETED_SEARCH" TargetMode="External"/><Relationship Id="rId2" Type="http://schemas.openxmlformats.org/officeDocument/2006/relationships/hyperlink" Target="https://www.linkedin.com/search/results/companies/?companyHqGeo=%5B%22103644278%22%5D&amp;companySize=%5B%22B%22%2C%22C%22%2C%22D%22%2C%22E%22%2C%22F%22%2C%22G%22%2C%22H%22%2C%22I%22%5D&amp;industry=%5B%2254%22%5D&amp;keywords=&amp;origin=FACETED_SEARCH" TargetMode="External"/><Relationship Id="rId16" Type="http://schemas.openxmlformats.org/officeDocument/2006/relationships/hyperlink" Target="https://www.linkedin.com/search/results/companies/?companyHqGeo=%5B%22102393603%22%5D&amp;companySize=%5B%22B%22%2C%22C%22%2C%22D%22%2C%22E%22%2C%22F%22%2C%22G%22%2C%22H%22%2C%22I%22%5D&amp;industry=%5B%2254%22%5D&amp;keywords=&amp;origin=FACETED_SEARCH" TargetMode="External"/><Relationship Id="rId20" Type="http://schemas.openxmlformats.org/officeDocument/2006/relationships/hyperlink" Target="https://www.linkedin.com/search/results/companies/?companyHqGeo=%5B%2291000007%22%5D&amp;companySize=%5B%22B%22%2C%22C%22%2C%22D%22%2C%22E%22%2C%22F%22%2C%22G%22%2C%22H%22%2C%22I%22%5D&amp;industry=%5B%2254%22%5D&amp;keywords=&amp;origin=FACETED_SEARCH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linkedin.com/search/results/companies/?companyHqGeo=%5B%22101165590%22%5D&amp;companySize=%5B%22B%22%2C%22C%22%2C%22D%22%2C%22E%22%2C%22F%22%2C%22G%22%2C%22H%22%2C%22I%22%5D&amp;industry=%5B%2254%22%5D&amp;keywords=&amp;origin=FACETED_SEARCH" TargetMode="External"/><Relationship Id="rId11" Type="http://schemas.openxmlformats.org/officeDocument/2006/relationships/hyperlink" Target="https://www.linkedin.com/search/results/companies/?companyHqGeo=%5B%22102713980%22%5D&amp;companySize=%5B%22B%22%2C%22C%22%2C%22D%22%2C%22E%22%2C%22F%22%2C%22G%22%2C%22H%22%2C%22I%22%5D&amp;industry=%5B%2254%22%5D&amp;keywords=&amp;origin=FACETED_SEARCH" TargetMode="External"/><Relationship Id="rId5" Type="http://schemas.openxmlformats.org/officeDocument/2006/relationships/hyperlink" Target="https://www.linkedin.com/search/results/companies/?companyHqGeo=%5B%22103350119%22%5D&amp;companySize=%5B%22B%22%2C%22C%22%2C%22D%22%2C%22E%22%2C%22F%22%2C%22G%22%2C%22H%22%2C%22I%22%5D&amp;industry=%5B%2254%22%5D&amp;keywords=&amp;origin=FACETED_SEARCH" TargetMode="External"/><Relationship Id="rId15" Type="http://schemas.openxmlformats.org/officeDocument/2006/relationships/hyperlink" Target="https://www.linkedin.com/search/results/companies/?companyHqGeo=%5B%22102105699%22%5D&amp;companySize=%5B%22B%22%2C%22C%22%2C%22D%22%2C%22E%22%2C%22F%22%2C%22G%22%2C%22H%22%2C%22I%22%5D&amp;industry=%5B%2254%22%5D&amp;keywords=&amp;origin=FACETED_SEARCH" TargetMode="External"/><Relationship Id="rId10" Type="http://schemas.openxmlformats.org/officeDocument/2006/relationships/hyperlink" Target="https://www.linkedin.com/search/results/companies/?companyHqGeo=%5B%22102890883%22%5D&amp;companySize=%5B%22B%22%2C%22C%22%2C%22D%22%2C%22E%22%2C%22F%22%2C%22G%22%2C%22H%22%2C%22I%22%5D&amp;industry=%5B%2254%22%5D&amp;keywords=&amp;origin=FACETED_SEARCH" TargetMode="External"/><Relationship Id="rId19" Type="http://schemas.openxmlformats.org/officeDocument/2006/relationships/hyperlink" Target="https://www.linkedin.com/search/results/companies/?companyHqGeo=%5B%2291000011%22%5D&amp;companySize=%5B%22B%22%2C%22C%22%2C%22D%22%2C%22E%22%2C%22F%22%2C%22G%22%2C%22H%22%2C%22I%22%5D&amp;industry=%5B%2254%22%5D&amp;keywords=&amp;origin=FACETED_SEARCH" TargetMode="External"/><Relationship Id="rId4" Type="http://schemas.openxmlformats.org/officeDocument/2006/relationships/hyperlink" Target="https://www.linkedin.com/search/results/companies/?companyHqGeo=%5B%22105646813%22%5D&amp;companySize=%5B%22B%22%2C%22C%22%2C%22D%22%2C%22E%22%2C%22F%22%2C%22G%22%2C%22H%22%2C%22I%22%5D&amp;industry=%5B%2254%22%5D&amp;keywords=&amp;origin=FACETED_SEARCH" TargetMode="External"/><Relationship Id="rId9" Type="http://schemas.openxmlformats.org/officeDocument/2006/relationships/hyperlink" Target="https://www.linkedin.com/search/results/companies/?companyHqGeo=%5B%22105015875%22%5D&amp;companySize=%5B%22B%22%2C%22C%22%2C%22D%22%2C%22E%22%2C%22F%22%2C%22G%22%2C%22H%22%2C%22I%22%5D&amp;industry=%5B%2254%22%5D&amp;keywords=&amp;origin=FACETED_SEARCH" TargetMode="External"/><Relationship Id="rId14" Type="http://schemas.openxmlformats.org/officeDocument/2006/relationships/hyperlink" Target="https://www.linkedin.com/search/results/companies/?companyHqGeo=%5B%22103323778%22%5D&amp;companySize=%5B%22B%22%2C%22C%22%2C%22D%22%2C%22E%22%2C%22F%22%2C%22G%22%2C%22H%22%2C%22I%22%5D&amp;industry=%5B%2254%22%5D&amp;keywords=&amp;origin=FACETED_SEARCH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search/results/companies/?companySize=%5B%22C%22%5D&amp;industry=%5B%2254%22%5D&amp;keywords=&amp;origin=FACETED_SEARCH" TargetMode="External"/><Relationship Id="rId3" Type="http://schemas.openxmlformats.org/officeDocument/2006/relationships/hyperlink" Target="https://www.linkedin.com/search/results/companies/?companySize=%5B%22H%22%5D&amp;industry=%5B%2254%22%5D&amp;keywords=&amp;origin=FACETED_SEARCH" TargetMode="External"/><Relationship Id="rId7" Type="http://schemas.openxmlformats.org/officeDocument/2006/relationships/hyperlink" Target="https://www.linkedin.com/search/results/companies/?companySize=%5B%22D%22%5D&amp;industry=%5B%2254%22%5D&amp;keywords=&amp;origin=FACETED_SEARCH" TargetMode="External"/><Relationship Id="rId12" Type="http://schemas.openxmlformats.org/officeDocument/2006/relationships/hyperlink" Target="https://www.linkedin.com/search/results/companies/?companySize=%5B%22B%22%2C%22C%22%2C%22D%22%5D&amp;industry=%5B%2254%22%5D&amp;keywords=&amp;origin=FACETED_SEARCH" TargetMode="External"/><Relationship Id="rId2" Type="http://schemas.openxmlformats.org/officeDocument/2006/relationships/hyperlink" Target="https://www.linkedin.com/search/results/companies/?companySize=%5B%22I%22%5D&amp;industry=%5B%2254%22%5D&amp;keywords=&amp;origin=FACETED_SEARCH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linkedin.com/search/results/companies/?companySize=%5B%22E%22%5D&amp;industry=%5B%2254%22%5D&amp;keywords=&amp;origin=FACETED_SEARCH" TargetMode="External"/><Relationship Id="rId11" Type="http://schemas.openxmlformats.org/officeDocument/2006/relationships/hyperlink" Target="https://www.linkedin.com/search/results/companies/?companySize=%5B%22E%22%2C%22F%22%2C%22G%22%5D&amp;industry=%5B%2254%22%5D&amp;keywords=&amp;origin=FACETED_SEARCH" TargetMode="External"/><Relationship Id="rId5" Type="http://schemas.openxmlformats.org/officeDocument/2006/relationships/hyperlink" Target="https://www.linkedin.com/search/results/companies/?companySize=%5B%22F%22%5D&amp;industry=%5B%2254%22%5D&amp;keywords=&amp;origin=FACETED_SEARCH" TargetMode="External"/><Relationship Id="rId10" Type="http://schemas.openxmlformats.org/officeDocument/2006/relationships/hyperlink" Target="https://www.linkedin.com/search/results/companies/?companySize=%5B%22H%22%2C%22I%22%5D&amp;industry=%5B%2254%22%5D&amp;keywords=&amp;origin=FACETED_SEARCH" TargetMode="External"/><Relationship Id="rId4" Type="http://schemas.openxmlformats.org/officeDocument/2006/relationships/hyperlink" Target="https://www.linkedin.com/search/results/companies/?companySize=%5B%22G%22%5D&amp;industry=%5B%2254%22%5D&amp;keywords=&amp;origin=FACETED_SEARCH" TargetMode="External"/><Relationship Id="rId9" Type="http://schemas.openxmlformats.org/officeDocument/2006/relationships/hyperlink" Target="https://www.linkedin.com/search/results/companies/?companySize=%5B%22B%22%5D&amp;industry=%5B%2254%22%5D&amp;keywords=&amp;origin=FACETED_SEARCH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search/results/companies/?companySize=%5B%22C%22%5D&amp;industry=%5B%2254%22%5D&amp;keywords=&amp;origin=FACETED_SEARCH" TargetMode="External"/><Relationship Id="rId13" Type="http://schemas.openxmlformats.org/officeDocument/2006/relationships/hyperlink" Target="https://www.linkedin.com/search/results/companies/?companySize=%5B%22B%22%2C%22C%22%2C%22D%22%2C%22E%22%2C%22F%22%2C%22G%22%2C%22H%22%2C%22I%22%5D&amp;industry=%5B%2254%22%5D&amp;keywords=&amp;origin=FACETED_SEARCH" TargetMode="External"/><Relationship Id="rId3" Type="http://schemas.openxmlformats.org/officeDocument/2006/relationships/hyperlink" Target="https://www.linkedin.com/search/results/companies/?companySize=%5B%22H%22%5D&amp;industry=%5B%2254%22%5D&amp;keywords=&amp;origin=FACETED_SEARCH" TargetMode="External"/><Relationship Id="rId7" Type="http://schemas.openxmlformats.org/officeDocument/2006/relationships/hyperlink" Target="https://www.linkedin.com/search/results/companies/?companySize=%5B%22D%22%5D&amp;industry=%5B%2254%22%5D&amp;keywords=&amp;origin=FACETED_SEARCH" TargetMode="External"/><Relationship Id="rId12" Type="http://schemas.openxmlformats.org/officeDocument/2006/relationships/hyperlink" Target="https://www.linkedin.com/search/results/companies/?companySize=%5B%22B%22%2C%22C%22%2C%22D%22%5D&amp;industry=%5B%2254%22%5D&amp;keywords=&amp;origin=FACETED_SEARCH" TargetMode="External"/><Relationship Id="rId2" Type="http://schemas.openxmlformats.org/officeDocument/2006/relationships/hyperlink" Target="https://www.linkedin.com/search/results/companies/?companySize=%5B%22I%22%5D&amp;industry=%5B%2254%22%5D&amp;keywords=&amp;origin=FACETED_SEARCH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linkedin.com/search/results/companies/?companySize=%5B%22E%22%5D&amp;industry=%5B%2254%22%5D&amp;keywords=&amp;origin=FACETED_SEARCH" TargetMode="External"/><Relationship Id="rId11" Type="http://schemas.openxmlformats.org/officeDocument/2006/relationships/hyperlink" Target="https://www.linkedin.com/search/results/companies/?companySize=%5B%22E%22%2C%22F%22%2C%22G%22%5D&amp;industry=%5B%2254%22%5D&amp;keywords=&amp;origin=FACETED_SEARCH" TargetMode="External"/><Relationship Id="rId5" Type="http://schemas.openxmlformats.org/officeDocument/2006/relationships/hyperlink" Target="https://www.linkedin.com/search/results/companies/?companySize=%5B%22F%22%5D&amp;industry=%5B%2254%22%5D&amp;keywords=&amp;origin=FACETED_SEARCH" TargetMode="External"/><Relationship Id="rId10" Type="http://schemas.openxmlformats.org/officeDocument/2006/relationships/hyperlink" Target="https://www.linkedin.com/search/results/companies/?companySize=%5B%22H%22%2C%22I%22%5D&amp;industry=%5B%2254%22%5D&amp;keywords=&amp;origin=FACETED_SEARCH" TargetMode="External"/><Relationship Id="rId4" Type="http://schemas.openxmlformats.org/officeDocument/2006/relationships/hyperlink" Target="https://www.linkedin.com/search/results/companies/?companySize=%5B%22G%22%5D&amp;industry=%5B%2254%22%5D&amp;keywords=&amp;origin=FACETED_SEARCH" TargetMode="External"/><Relationship Id="rId9" Type="http://schemas.openxmlformats.org/officeDocument/2006/relationships/hyperlink" Target="https://www.linkedin.com/search/results/companies/?companySize=%5B%22B%22%5D&amp;industry=%5B%2254%22%5D&amp;keywords=&amp;origin=FACETED_SEARCH" TargetMode="External"/><Relationship Id="rId14" Type="http://schemas.openxmlformats.org/officeDocument/2006/relationships/hyperlink" Target="https://www.linkedin.com/search/results/companies/?companySize=%5B%22B%22%2C%22C%22%2C%22D%22%2C%22E%22%2C%22F%22%2C%22G%22%2C%22H%22%2C%22I%22%5D&amp;hasJobs=%5B%221%22%5D&amp;industry=%5B%2254%22%5D&amp;keywords=&amp;origin=FACETED_SEARCH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search/results/companies/?companyHqGeo=%5B%22105015875%22%5D&amp;companySize=%5B%22C%22%5D&amp;industry=%5B%2254%22%5D&amp;keywords=&amp;origin=FACETED_SEARCH" TargetMode="External"/><Relationship Id="rId13" Type="http://schemas.openxmlformats.org/officeDocument/2006/relationships/hyperlink" Target="https://www.linkedin.com/search/results/companies/?companyHqGeo=%5B%22105015875%22%5D&amp;companySize=%5B%22B%22%2C%22C%22%2C%22D%22%5D&amp;industry=%5B%2254%22%5D&amp;keywords=&amp;origin=FACETED_SEARCH" TargetMode="External"/><Relationship Id="rId3" Type="http://schemas.openxmlformats.org/officeDocument/2006/relationships/hyperlink" Target="https://www.linkedin.com/search/results/companies/?companyHqGeo=%5B%22105015875%22%5D&amp;companySize=%5B%22H%22%5D&amp;industry=%5B%2254%22%5D&amp;keywords=&amp;origin=FACETED_SEARCH" TargetMode="External"/><Relationship Id="rId7" Type="http://schemas.openxmlformats.org/officeDocument/2006/relationships/hyperlink" Target="https://www.linkedin.com/search/results/companies/?companyHqGeo=%5B%22105015875%22%5D&amp;companySize=%5B%22D%22%5D&amp;industry=%5B%2254%22%5D&amp;keywords=&amp;origin=FACETED_SEARCH" TargetMode="External"/><Relationship Id="rId12" Type="http://schemas.openxmlformats.org/officeDocument/2006/relationships/hyperlink" Target="https://www.linkedin.com/search/results/companies/?companyHqGeo=%5B%22105015875%22%5D&amp;companySize=%5B%22E%22%2C%22F%22%2C%22G%22%5D&amp;industry=%5B%2254%22%5D&amp;keywords=&amp;origin=FACETED_SEARCH" TargetMode="External"/><Relationship Id="rId2" Type="http://schemas.openxmlformats.org/officeDocument/2006/relationships/hyperlink" Target="https://www.linkedin.com/search/results/companies/?companyHqGeo=%5B%22105015875%22%5D&amp;companySize=%5B%22I%22%5D&amp;industry=%5B%2254%22%5D&amp;keywords=&amp;origin=FACETED_SEARCH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linkedin.com/search/results/companies/?companyHqGeo=%5B%22105015875%22%5D&amp;companySize=%5B%22E%22%5D&amp;industry=%5B%2254%22%5D&amp;keywords=&amp;origin=FACETED_SEARCH" TargetMode="External"/><Relationship Id="rId11" Type="http://schemas.openxmlformats.org/officeDocument/2006/relationships/hyperlink" Target="https://www.linkedin.com/search/results/companies/?companyHqGeo=%5B%22105015875%22%5D&amp;companySize=%5B%22H%22%2C%22I%22%5D&amp;industry=%5B%2254%22%5D&amp;keywords=&amp;origin=FACETED_SEARCH" TargetMode="External"/><Relationship Id="rId5" Type="http://schemas.openxmlformats.org/officeDocument/2006/relationships/hyperlink" Target="https://www.linkedin.com/search/results/companies/?companyHqGeo=%5B%22105015875%22%5D&amp;companySize=%5B%22F%22%5D&amp;industry=%5B%2254%22%5D&amp;keywords=&amp;origin=FACETED_SEARCH" TargetMode="External"/><Relationship Id="rId10" Type="http://schemas.openxmlformats.org/officeDocument/2006/relationships/hyperlink" Target="https://www.linkedin.com/search/results/companies/?companyHqGeo=%5B%22105015875%22%5D&amp;companySize=%5B%22B%22%2C%22C%22%2C%22D%22%2C%22E%22%2C%22F%22%2C%22G%22%2C%22H%22%2C%22I%22%5D&amp;industry=%5B%2254%22%5D&amp;keywords=&amp;origin=FACETED_SEARCH" TargetMode="External"/><Relationship Id="rId4" Type="http://schemas.openxmlformats.org/officeDocument/2006/relationships/hyperlink" Target="https://www.linkedin.com/search/results/companies/?companyHqGeo=%5B%22105015875%22%5D&amp;companySize=%5B%22G%22%5D&amp;industry=%5B%2254%22%5D&amp;keywords=&amp;origin=FACETED_SEARCH" TargetMode="External"/><Relationship Id="rId9" Type="http://schemas.openxmlformats.org/officeDocument/2006/relationships/hyperlink" Target="https://www.linkedin.com/search/results/companies/?companyHqGeo=%5B%22105015875%22%5D&amp;companySize=%5B%22B%22%5D&amp;industry=%5B%2254%22%5D&amp;keywords=&amp;origin=FACETED_SEARCH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search/results/companies/?companyHqGeo=%5B%22105015875%22%5D&amp;companySize=%5B%22C%22%5D&amp;hasJobs=%5B%221%22%5D&amp;industry=%5B%2254%22%5D&amp;keywords=&amp;origin=FACETED_SEARCH" TargetMode="External"/><Relationship Id="rId13" Type="http://schemas.openxmlformats.org/officeDocument/2006/relationships/hyperlink" Target="https://www.linkedin.com/search/results/companies/?companyHqGeo=%5B%22105015875%22%5D&amp;companySize=%5B%22B%22%2C%22C%22%2C%22D%22%5D&amp;hasJobs=%5B%221%22%5D&amp;industry=%5B%2254%22%5D&amp;keywords=&amp;origin=FACETED_SEARCH" TargetMode="External"/><Relationship Id="rId3" Type="http://schemas.openxmlformats.org/officeDocument/2006/relationships/hyperlink" Target="https://www.linkedin.com/search/results/companies/?companyHqGeo=%5B%22105015875%22%5D&amp;companySize=%5B%22H%22%5D&amp;hasJobs=%5B%221%22%5D&amp;industry=%5B%2254%22%5D&amp;keywords=&amp;origin=FACETED_SEARCH" TargetMode="External"/><Relationship Id="rId7" Type="http://schemas.openxmlformats.org/officeDocument/2006/relationships/hyperlink" Target="https://www.linkedin.com/search/results/companies/?companyHqGeo=%5B%22105015875%22%5D&amp;companySize=%5B%22D%22%5D&amp;hasJobs=%5B%221%22%5D&amp;industry=%5B%2254%22%5D&amp;keywords=&amp;origin=FACETED_SEARCH" TargetMode="External"/><Relationship Id="rId12" Type="http://schemas.openxmlformats.org/officeDocument/2006/relationships/hyperlink" Target="https://www.linkedin.com/search/results/companies/?companyHqGeo=%5B%22105015875%22%5D&amp;companySize=%5B%22E%22%2C%22F%22%2C%22G%22%5D&amp;hasJobs=%5B%221%22%5D&amp;industry=%5B%2254%22%5D&amp;keywords=&amp;origin=FACETED_SEARCH" TargetMode="External"/><Relationship Id="rId2" Type="http://schemas.openxmlformats.org/officeDocument/2006/relationships/hyperlink" Target="https://www.linkedin.com/search/results/companies/?companyHqGeo=%5B%22105015875%22%5D&amp;companySize=%5B%22I%22%5D&amp;hasJobs=%5B%221%22%5D&amp;industry=%5B%2254%22%5D&amp;keywords=&amp;origin=FACETED_SEARCH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linkedin.com/search/results/companies/?companyHqGeo=%5B%22105015875%22%5D&amp;companySize=%5B%22E%22%5D&amp;hasJobs=%5B%221%22%5D&amp;industry=%5B%2254%22%5D&amp;keywords=&amp;origin=FACETED_SEARCH" TargetMode="External"/><Relationship Id="rId11" Type="http://schemas.openxmlformats.org/officeDocument/2006/relationships/hyperlink" Target="https://www.linkedin.com/search/results/companies/?companyHqGeo=%5B%22105015875%22%5D&amp;companySize=%5B%22H%22%2C%22I%22%5D&amp;hasJobs=%5B%221%22%5D&amp;industry=%5B%2254%22%5D&amp;keywords=&amp;origin=FACETED_SEARCH" TargetMode="External"/><Relationship Id="rId5" Type="http://schemas.openxmlformats.org/officeDocument/2006/relationships/hyperlink" Target="https://www.linkedin.com/search/results/companies/?companyHqGeo=%5B%22105015875%22%5D&amp;companySize=%5B%22F%22%5D&amp;hasJobs=%5B%221%22%5D&amp;industry=%5B%2254%22%5D&amp;keywords=&amp;origin=FACETED_SEARCH" TargetMode="External"/><Relationship Id="rId10" Type="http://schemas.openxmlformats.org/officeDocument/2006/relationships/hyperlink" Target="https://www.linkedin.com/search/results/companies/?companyHqGeo=%5B%22105015875%22%5D&amp;companySize=%5B%22B%22%2C%22C%22%2C%22D%22%2C%22E%22%2C%22F%22%2C%22G%22%2C%22H%22%2C%22I%22%5D&amp;hasJobs=%5B%221%22%5D&amp;industry=%5B%2254%22%5D&amp;keywords=&amp;origin=FACETED_SEARCH" TargetMode="External"/><Relationship Id="rId4" Type="http://schemas.openxmlformats.org/officeDocument/2006/relationships/hyperlink" Target="https://www.linkedin.com/search/results/companies/?companyHqGeo=%5B%22105015875%22%5D&amp;companySize=%5B%22G%22%5D&amp;hasJobs=%5B%221%22%5D&amp;industry=%5B%2254%22%5D&amp;keywords=&amp;origin=FACETED_SEARCH" TargetMode="External"/><Relationship Id="rId9" Type="http://schemas.openxmlformats.org/officeDocument/2006/relationships/hyperlink" Target="https://www.linkedin.com/search/results/companies/?companyHqGeo=%5B%22105015875%22%5D&amp;companySize=%5B%22B%22%5D&amp;hasJobs=%5B%221%22%5D&amp;industry=%5B%2254%22%5D&amp;keywords=&amp;origin=FACETED_SEARCH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search/results/people/?facetIndustry=%5B%2254%22%5D&amp;keywords=PhD%20OR%20Ph.D%20OR%20Doctorat%20OR%20Doktor%20OR%20Doctorado%20OR%20Doutorado&amp;origin=FACETED_SEARCH" TargetMode="External"/><Relationship Id="rId2" Type="http://schemas.openxmlformats.org/officeDocument/2006/relationships/hyperlink" Target="https://www.linkedin.com/search/results/people/?facetIndustry=%5B%2254%22%5D&amp;origin=FACETED_SEARCHz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linkedin.com/search/results/people/?facetGeoRegion=%5B%22gb%3A0%22%2C%22fr%3A0%22%2C%22de%3A0%22%2C%22es%3A0%22%2C%22nl%3A0%22%2C%22ad%3A0%22%2C%22al%3A0%22%2C%22at%3A0%22%2C%22ba%3A0%22%2C%22be%3A0%22%2C%22bg%3A0%22%2C%22by%3A0%22%2C%22ch%3A0%22%2C%22cy%3A0%22%2C%22cz%3A0%22%2C%22dk%3A0%22%2C%22fi%3A0%22%2C%22gr%3A0%22%2C%22hr%3A0%22%2C%22hu%3A0%22%2C%22ie%3A0%22%2C%22is%3A0%22%2C%22it%3A0%22%2C%22lt%3A0%22%2C%22lu%3A0%22%2C%22lv%3A0%22%2C%22me%3A0%22%2C%22mt%3A0%22%2C%22no%3A0%22%2C%22pl%3A0%22%2C%22pt%3A0%22%2C%22ro%3A0%22%2C%22rs%3A0%22%2C%22ru%3A0%22%2C%22se%3A0%22%2C%22si%3A0%22%2C%22ua%3A0%22%5D&amp;facetIndustry=%5B%2254%22%5D&amp;origin=FACETED_SEARCH" TargetMode="External"/><Relationship Id="rId7" Type="http://schemas.openxmlformats.org/officeDocument/2006/relationships/hyperlink" Target="https://www.linkedin.com/search/results/people/?facetGeoRegion=%5B%22za%3A0%22%2C%22ng%3A0%22%2C%22tn%3A0%22%2C%22ke%3A0%22%2C%22dz%3A0%22%2C%22bf%3A0%22%2C%22bj%3A0%22%2C%22bw%3A0%22%2C%22cd%3A0%22%2C%22cf%3A0%22%2C%22ci%3A0%22%2C%22cm%3A0%22%2C%22dj%3A0%22%2C%22er%3A0%22%2C%22et%3A0%22%2C%22gh%3A0%22%2C%22gn%3A0%22%2C%22gq%3A0%22%2C%22gw%3A0%22%2C%22lr%3A0%22%2C%22ls%3A0%22%2C%22mg%3A0%22%2C%22ml%3A0%22%2C%22mr%3A0%22%2C%22mz%3A0%22%2C%22na%3A0%22%2C%22ne%3A0%22%2C%22rw%3A0%22%2C%22sd%3A0%22%2C%22sn%3A0%22%2C%22so%3A0%22%2C%22ss%3A0%22%2C%22td%3A0%22%2C%22tg%3A0%22%2C%22tz%3A0%22%2C%22ug%3A0%22%2C%22zm%3A0%22%2C%22zw%3A0%22%5D&amp;facetIndustry=%5B%2254%22%5D&amp;origin=FACETED_SEARCH" TargetMode="External"/><Relationship Id="rId2" Type="http://schemas.openxmlformats.org/officeDocument/2006/relationships/hyperlink" Target="https://www.linkedin.com/search/results/people/?facetGeoRegion=%5B%22in%3A0%22%2C%22sg%3A0%22%2C%22cn%3A0%22%2C%22pk%3A0%22%2C%22am%3A0%22%2C%22au%3A0%22%2C%22bd%3A0%22%2C%22ge%3A0%22%2C%22id%3A0%22%2C%22jp%3A0%22%2C%22kh%3A0%22%2C%22kr%3A0%22%2C%22la%3A0%22%2C%22lk%3A0%22%2C%22mm%3A0%22%2C%22mn%3A0%22%2C%22my%3A0%22%2C%22nz%3A0%22%2C%22ph%3A0%22%2C%22th%3A0%22%2C%22tj%3A0%22%2C%22tm%3A0%22%2C%22tw%3A0%22%2C%22uz%3A0%22%2C%22vn%3A0%22%5D&amp;facetIndustry=%5B%2254%22%5D&amp;origin=FACETED_SEARCH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linkedin.com/search/results/people/?facetGeoRegion=%5B%22tr%3A0%22%2C%22sa%3A0%22%2C%22eg%3A0%22%2C%22ae%3A0%22%2C%22ir%3A0%22%2C%22af%3A0%22%2C%22il%3A0%22%2C%22iq%3A0%22%2C%22jo%3A0%22%2C%22kw%3A0%22%2C%22lb%3A0%22%2C%22om%3A0%22%2C%22qa%3A0%22%2C%22sy%3A0%22%2C%22ye%3A0%22%5D&amp;facetIndustry=%5B%2254%22%5D&amp;origin=FACETED_SEARCH" TargetMode="External"/><Relationship Id="rId5" Type="http://schemas.openxmlformats.org/officeDocument/2006/relationships/hyperlink" Target="https://www.linkedin.com/search/results/people/?facetGeoRegion=%5B%22br%3A0%22%2C%22mx%3A0%22%2C%22ar%3A0%22%2C%22bo%3A0%22%2C%22bz%3A0%22%2C%22cl%3A0%22%2C%22co%3A0%22%2C%22cr%3A0%22%2C%22cu%3A0%22%2C%22do%3A0%22%2C%22ec%3A0%22%2C%22gt%3A0%22%2C%22hn%3A0%22%2C%22ht%3A0%22%2C%22ni%3A0%22%2C%22pa%3A0%22%2C%22pe%3A0%22%2C%22py%3A0%22%2C%22sv%3A0%22%2C%22uy%3A0%22%5D&amp;facetIndustry=%5B%2254%22%5D&amp;origin=FACETED_SEARCH" TargetMode="External"/><Relationship Id="rId4" Type="http://schemas.openxmlformats.org/officeDocument/2006/relationships/hyperlink" Target="https://www.linkedin.com/search/results/people/?facetGeoRegion=%5B%22us%3A0%22%2C%22ca%3A0%22%5D&amp;facetIndustry=%5B%2254%22%5D&amp;origin=FACETED_SEARCH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search/results/people/?facetGeoRegion=%5B%22it%3A0%22%5D&amp;facetIndustry=%5B%2254%22%5D&amp;origin=FACETED_SEARCH" TargetMode="External"/><Relationship Id="rId13" Type="http://schemas.openxmlformats.org/officeDocument/2006/relationships/hyperlink" Target="https://www.linkedin.com/search/results/people/?facetGeoRegion=%5B%22mx%3A0%22%5D&amp;facetIndustry=%5B%2254%22%5D&amp;origin=FACETED_SEARCH" TargetMode="External"/><Relationship Id="rId3" Type="http://schemas.openxmlformats.org/officeDocument/2006/relationships/hyperlink" Target="https://www.linkedin.com/search/results/people/?facetGeoRegion=%5B%22in%3A0%22%5D&amp;facetIndustry=%5B%2254%22%5D&amp;origin=FACETED_SEARCH" TargetMode="External"/><Relationship Id="rId7" Type="http://schemas.openxmlformats.org/officeDocument/2006/relationships/hyperlink" Target="https://www.linkedin.com/search/results/people/?facetGeoRegion=%5B%22fr%3A0%22%5D&amp;facetIndustry=%5B%2254%22%5D&amp;origin=FACETED_SEARCH" TargetMode="External"/><Relationship Id="rId12" Type="http://schemas.openxmlformats.org/officeDocument/2006/relationships/hyperlink" Target="https://www.linkedin.com/search/results/people/?facetGeoRegion=%5B%22nl%3A0%22%5D&amp;facetIndustry=%5B%2254%22%5D&amp;origin=FACETED_SEARCH" TargetMode="External"/><Relationship Id="rId2" Type="http://schemas.openxmlformats.org/officeDocument/2006/relationships/hyperlink" Target="https://www.linkedin.com/search/results/people/?facetGeoRegion=%5B%22us%3A0%22%5D&amp;facetIndustry=%5B%2254%22%5D&amp;origin=FACETED_SEARCH" TargetMode="Externa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linkedin.com/search/results/people/?facetGeoRegion=%5B%22de%3A0%22%5D&amp;facetIndustry=%5B%2254%22%5D&amp;origin=FACETED_SEARCH" TargetMode="External"/><Relationship Id="rId11" Type="http://schemas.openxmlformats.org/officeDocument/2006/relationships/hyperlink" Target="https://www.linkedin.com/search/results/people/?facetGeoRegion=%5B%22tr%3A0%22%5D&amp;facetIndustry=%5B%2254%22%5D&amp;origin=FACETED_SEARCH" TargetMode="External"/><Relationship Id="rId5" Type="http://schemas.openxmlformats.org/officeDocument/2006/relationships/hyperlink" Target="https://www.linkedin.com/search/results/people/?facetGeoRegion=%5B%22br%3A0%22%5D&amp;facetIndustry=%5B%2254%22%5D&amp;origin=FACETED_SEARCH" TargetMode="External"/><Relationship Id="rId15" Type="http://schemas.openxmlformats.org/officeDocument/2006/relationships/hyperlink" Target="https://www.linkedin.com/search/results/people/?facetGeoRegion=%5B%22es%3A0%22%5D&amp;facetIndustry=%5B%2254%22%5D&amp;origin=FACETED_SEARCH" TargetMode="External"/><Relationship Id="rId10" Type="http://schemas.openxmlformats.org/officeDocument/2006/relationships/hyperlink" Target="https://www.linkedin.com/search/results/people/?facetGeoRegion=%5B%22gb%3A0%22%5D&amp;facetIndustry=%5B%2254%22%5D&amp;origin=FACETED_SEARCH" TargetMode="External"/><Relationship Id="rId4" Type="http://schemas.openxmlformats.org/officeDocument/2006/relationships/hyperlink" Target="https://www.linkedin.com/search/results/people/?facetGeoRegion=%5B%22cn%3A0%22%5D&amp;facetIndustry=%5B%2254%22%5D&amp;origin=FACETED_SEARCH" TargetMode="External"/><Relationship Id="rId9" Type="http://schemas.openxmlformats.org/officeDocument/2006/relationships/hyperlink" Target="https://www.linkedin.com/search/results/people/?facetGeoRegion=%5B%22id%3A0%22%5D&amp;facetIndustry=%5B%2254%22%5D&amp;origin=FACETED_SEARCH" TargetMode="External"/><Relationship Id="rId14" Type="http://schemas.openxmlformats.org/officeDocument/2006/relationships/hyperlink" Target="https://www.linkedin.com/search/results/people/?facetGeoRegion=%5B%22ca%3A0%22%5D&amp;facetIndustry=%5B%2254%22%5D&amp;origin=FACETED_SEARCH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search/results/people/?facetIndustry=%5B%2254%22%5D&amp;keywords=PhD%20OR%20Ph.D%20OR%20Doctorat%20OR%20Doktor%20OR%20Doctorado%20OR%20Doutorado&amp;origin=FACETED_SEARCH" TargetMode="External"/><Relationship Id="rId3" Type="http://schemas.openxmlformats.org/officeDocument/2006/relationships/hyperlink" Target="https://www.linkedin.com/search/results/people/?facetGeoRegion=%5B%22us%3A0%22%2C%22ca%3A0%22%5D&amp;facetIndustry=%5B%2254%22%5D&amp;keywords=PhD%20OR%20Ph.D%20OR%20Doctorat%20OR%20Doktor%20OR%20Doctorado%20OR%20Doutorado&amp;origin=FACETED_SEARCH" TargetMode="External"/><Relationship Id="rId7" Type="http://schemas.openxmlformats.org/officeDocument/2006/relationships/hyperlink" Target="https://www.linkedin.com/search/results/people/?facetGeoRegion=%5B%22dz%3A0%22%2C%22bf%3A0%22%2C%22bj%3A0%22%2C%22bw%3A0%22%2C%22cd%3A0%22%2C%22cf%3A0%22%2C%22ci%3A0%22%2C%22cm%3A0%22%2C%22dj%3A0%22%2C%22er%3A0%22%2C%22et%3A0%22%2C%22gh%3A0%22%2C%22gn%3A0%22%2C%22gq%3A0%22%2C%22gw%3A0%22%2C%22ke%3A0%22%2C%22lr%3A0%22%2C%22ls%3A0%22%2C%22mg%3A0%22%2C%22ml%3A0%22%2C%22mr%3A0%22%2C%22mz%3A0%22%2C%22na%3A0%22%2C%22ne%3A0%22%2C%22ng%3A0%22%2C%22rw%3A0%22%2C%22sd%3A0%22%2C%22sn%3A0%22%2C%22so%3A0%22%2C%22ss%3A0%22%2C%22td%3A0%22%2C%22tg%3A0%22%2C%22tn%3A0%22%2C%22tz%3A0%22%2C%22ug%3A0%22%2C%22za%3A0%22%2C%22zm%3A0%22%2C%22zw%3A0%22%5D&amp;facetIndustry=%5B%2254%22%5D&amp;keywords=PhD%20OR%20Ph.D%20OR%20Doctorat%20OR%20Doktor%20OR%20Doctorado%20OR%20Doutorado&amp;origin=FACETED_SEARCH" TargetMode="External"/><Relationship Id="rId2" Type="http://schemas.openxmlformats.org/officeDocument/2006/relationships/hyperlink" Target="https://www.linkedin.com/search/results/people/?facetGeoRegion=%5B%22fr%3A0%22%2C%22gb%3A0%22%2C%22de%3A0%22%2C%22nl%3A0%22%2C%22it%3A0%22%2C%22es%3A0%22%2C%22ch%3A0%22%2C%22ad%3A0%22%2C%22al%3A0%22%2C%22at%3A0%22%2C%22ba%3A0%22%2C%22be%3A0%22%2C%22bg%3A0%22%2C%22by%3A0%22%2C%22cy%3A0%22%2C%22cz%3A0%22%2C%22dk%3A0%22%2C%22fi%3A0%22%2C%22gr%3A0%22%2C%22hr%3A0%22%2C%22hu%3A0%22%2C%22ie%3A0%22%2C%22is%3A0%22%2C%22lt%3A0%22%2C%22lu%3A0%22%2C%22lv%3A0%22%2C%22me%3A0%22%2C%22mt%3A0%22%2C%22no%3A0%22%2C%22pl%3A0%22%2C%22pt%3A0%22%2C%22ro%3A0%22%2C%22rs%3A0%22%2C%22ru%3A0%22%2C%22se%3A0%22%2C%22si%3A0%22%2C%22ua%3A0%22%5D&amp;facetIndustry=%5B%2254%22%5D&amp;keywords=PhD%20OR%20Ph.D%20OR%20Doctorat%20OR%20Doktor%20OR%20Doctorado%20OR%20Doutorado&amp;origin=FACETED_SEARCH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linkedin.com/search/results/people/?facetGeoRegion=%5B%22br%3A0%22%2C%22ar%3A0%22%2C%22bo%3A0%22%2C%22bz%3A0%22%2C%22cl%3A0%22%2C%22co%3A0%22%2C%22cr%3A0%22%2C%22cu%3A0%22%2C%22do%3A0%22%2C%22ec%3A0%22%2C%22gt%3A0%22%2C%22hn%3A0%22%2C%22ht%3A0%22%2C%22mx%3A0%22%2C%22ni%3A0%22%2C%22pa%3A0%22%2C%22pe%3A0%22%2C%22py%3A0%22%2C%22sv%3A0%22%2C%22uy%3A0%22%5D&amp;facetIndustry=%5B%2254%22%5D&amp;keywords=PhD%20OR%20Ph.D%20OR%20Doctorat%20OR%20Doktor%20OR%20Doctorado%20OR%20Doutorado&amp;origin=FACETED_SEARCH" TargetMode="External"/><Relationship Id="rId5" Type="http://schemas.openxmlformats.org/officeDocument/2006/relationships/hyperlink" Target="https://www.linkedin.com/search/results/people/?facetGeoRegion=%5B%22tr%3A0%22%2C%22ir%3A0%22%2C%22eg%3A0%22%2C%22il%3A0%22%2C%22sa%3A0%22%2C%22ae%3A0%22%2C%22af%3A0%22%2C%22iq%3A0%22%2C%22jo%3A0%22%2C%22kw%3A0%22%2C%22lb%3A0%22%2C%22om%3A0%22%2C%22qa%3A0%22%2C%22sy%3A0%22%2C%22ye%3A0%22%5D&amp;facetIndustry=%5B%2254%22%2C%22119%22%5D&amp;keywords=PhD%20OR%20Ph.D%20OR%20Doctorat%20OR%20Doktor%20OR%20Doctorado%20OR%20Doutorado&amp;origin=FACETED_SEARCH" TargetMode="External"/><Relationship Id="rId4" Type="http://schemas.openxmlformats.org/officeDocument/2006/relationships/hyperlink" Target="https://www.linkedin.com/search/results/people/?facetGeoRegion=%5B%22in%3A0%22%2C%22sg%3A0%22%2C%22cn%3A0%22%2C%22pk%3A0%22%2C%22am%3A0%22%2C%22au%3A0%22%2C%22bd%3A0%22%2C%22ge%3A0%22%2C%22id%3A0%22%2C%22jp%3A0%22%2C%22kh%3A0%22%2C%22kr%3A0%22%2C%22la%3A0%22%2C%22lk%3A0%22%2C%22mm%3A0%22%2C%22mn%3A0%22%2C%22my%3A0%22%2C%22nz%3A0%22%2C%22ph%3A0%22%2C%22th%3A0%22%2C%22tj%3A0%22%2C%22tm%3A0%22%2C%22tw%3A0%22%2C%22uz%3A0%22%2C%22vn%3A0%22%5D&amp;facetIndustry=%5B%2254%22%5D&amp;keywords=PhD%20OR%20Ph.D%20OR%20Doctorat%20OR%20Doktor%20OR%20Doctorado%20OR%20Doutorado&amp;origin=FACETED_SEARCH" TargetMode="External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search/results/people/?facetGeoUrn=%5B%22101934083%22%5D&amp;facetIndustry=%5B%2254%22%5D&amp;keywords=Ph.D%20OR%20PhD%20OR%20Doctorat%20OR%20Doktor%20OR%20Doctorado%20OR%20Doutorado&amp;origin=FACETED_SEARCH" TargetMode="External"/><Relationship Id="rId13" Type="http://schemas.openxmlformats.org/officeDocument/2006/relationships/hyperlink" Target="https://www.linkedin.com/search/results/people/?facetGeoUrn=%5B%22106057199%22%5D&amp;facetIndustry=%5B%2254%22%5D&amp;keywords=Ph.D%20OR%20PhD%20OR%20Doctorat%20OR%20Doktor%20OR%20Doctorado%20OR%20Doutorado&amp;origin=FACETED_SEARCH" TargetMode="External"/><Relationship Id="rId18" Type="http://schemas.openxmlformats.org/officeDocument/2006/relationships/hyperlink" Target="https://www.linkedin.com/search/results/people/?facetGeoUrn=%5B%22105149562%22%5D&amp;facetIndustry=%5B%2254%22%5D&amp;keywords=Ph.D%20OR%20PhD%20OR%20Doctorat%20OR%20Doktor%20OR%20Doctorado%20OR%20Doutorado&amp;origin=FACETED_SEARCH" TargetMode="External"/><Relationship Id="rId3" Type="http://schemas.openxmlformats.org/officeDocument/2006/relationships/hyperlink" Target="https://www.linkedin.com/search/results/people/?facetGeoUrn=%5B%22101282230%22%5D&amp;facetIndustry=%5B%2254%22%5D&amp;keywords=Ph.D%20OR%20PhD%20OR%20Doctorat%20OR%20Doktor%20OR%20Doctorado%20OR%20Doutorado&amp;origin=FACETED_SEARCH" TargetMode="External"/><Relationship Id="rId7" Type="http://schemas.openxmlformats.org/officeDocument/2006/relationships/hyperlink" Target="https://www.linkedin.com/search/results/people/?facetGeoUrn=%5B%22102890883%22%5D&amp;facetIndustry=%5B%2254%22%5D&amp;keywords=Ph.D%20OR%20PhD%20OR%20Doctorat%20OR%20Doktor%20OR%20Doctorado%20OR%20Doutorado&amp;origin=FACETED_SEARCH" TargetMode="External"/><Relationship Id="rId12" Type="http://schemas.openxmlformats.org/officeDocument/2006/relationships/hyperlink" Target="https://www.linkedin.com/search/results/people/?facetGeoUrn=%5B%22100565514%22%5D&amp;facetIndustry=%5B%2254%22%5D&amp;keywords=Ph.D%20OR%20PhD%20OR%20Doctorat%20OR%20Doktor%20OR%20Doctorado%20OR%20Doutorado&amp;origin=FACETED_SEARCH" TargetMode="External"/><Relationship Id="rId17" Type="http://schemas.openxmlformats.org/officeDocument/2006/relationships/hyperlink" Target="https://www.linkedin.com/search/results/people/?facetGeoUrn=%5B%22101452733%22%5D&amp;facetIndustry=%5B%2254%22%5D&amp;keywords=Ph.D%20OR%20PhD%20OR%20Doctorat%20OR%20Doktor%20OR%20Doctorado%20OR%20Doutorado&amp;origin=FACETED_SEARCH" TargetMode="External"/><Relationship Id="rId2" Type="http://schemas.openxmlformats.org/officeDocument/2006/relationships/hyperlink" Target="https://www.linkedin.com/search/results/people/?facetGeoRegion=%5B%22us%3A0%22%5D&amp;facetIndustry=%5B%2254%22%5D&amp;keywords=Ph.D%20OR%20PhD%20OR%20Doctorat%20OR%20Doktor%20OR%20Doctorado%20OR%20Doutorado&amp;origin=GLOBAL_SEARCH_HEADER" TargetMode="External"/><Relationship Id="rId16" Type="http://schemas.openxmlformats.org/officeDocument/2006/relationships/hyperlink" Target="https://www.linkedin.com/search/results/people/?facetGeoUrn=%5B%22105072130%22%5D&amp;facetIndustry=%5B%2254%22%5D&amp;keywords=Ph.D%20OR%20PhD%20OR%20Doctorat%20OR%20Doktor%20OR%20Doctorado%20OR%20Doutorado&amp;origin=FACETED_SEARCH" TargetMode="Externa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linkedin.com/search/results/people/?facetGeoUrn=%5B%22101165590%22%5D&amp;facetIndustry=%5B%2254%22%5D&amp;keywords=Ph.D%20OR%20PhD%20OR%20Doctorat%20OR%20Doktor%20OR%20Doctorado%20OR%20Doutorado&amp;origin=FACETED_SEARCH" TargetMode="External"/><Relationship Id="rId11" Type="http://schemas.openxmlformats.org/officeDocument/2006/relationships/hyperlink" Target="https://www.linkedin.com/search/results/people/?facetGeoUrn=%5B%22106693272%22%5D&amp;facetIndustry=%5B%2254%22%5D&amp;keywords=Ph.D%20OR%20PhD%20OR%20Doctorat%20OR%20Doktor%20OR%20Doctorado%20OR%20Doutorado&amp;origin=FACETED_SEARCH" TargetMode="External"/><Relationship Id="rId5" Type="http://schemas.openxmlformats.org/officeDocument/2006/relationships/hyperlink" Target="https://www.linkedin.com/search/results/people/?facetGeoUrn=%5B%22105015875%22%5D&amp;facetIndustry=%5B%2254%22%5D&amp;keywords=Ph.D%20OR%20PhD%20OR%20Doctorat%20OR%20Doktor%20OR%20Doctorado%20OR%20Doutorado&amp;origin=FACETED_SEARCH" TargetMode="External"/><Relationship Id="rId15" Type="http://schemas.openxmlformats.org/officeDocument/2006/relationships/hyperlink" Target="https://www.linkedin.com/search/results/people/?facetGeoUrn=%5B%22102105699%22%5D&amp;facetIndustry=%5B%2254%22%5D&amp;keywords=Ph.D%20OR%20PhD%20OR%20Doctorat%20OR%20Doktor%20OR%20Doctorado%20OR%20Doutorado&amp;origin=FACETED_SEARCH" TargetMode="External"/><Relationship Id="rId10" Type="http://schemas.openxmlformats.org/officeDocument/2006/relationships/hyperlink" Target="https://www.linkedin.com/search/results/people/?facetGeoUrn=%5B%22102890719%22%5D&amp;facetIndustry=%5B%2254%22%5D&amp;keywords=Ph.D%20OR%20PhD%20OR%20Doctorat%20OR%20Doktor%20OR%20Doctorado%20OR%20Doutorado&amp;origin=FACETED_SEARCH" TargetMode="External"/><Relationship Id="rId19" Type="http://schemas.openxmlformats.org/officeDocument/2006/relationships/hyperlink" Target="https://www.linkedin.com/search/results/people/?facetGeoUrn=%5B%22101355337%22%5D&amp;facetIndustry=%5B%2254%22%5D&amp;keywords=Ph.D%20OR%20PhD%20OR%20Doctorat%20OR%20Doktor%20OR%20Doctorado%20OR%20Doutorado&amp;origin=FACETED_SEARCH" TargetMode="External"/><Relationship Id="rId4" Type="http://schemas.openxmlformats.org/officeDocument/2006/relationships/hyperlink" Target="https://www.linkedin.com/search/results/people/?facetGeoUrn=%5B%22102713980%22%5D&amp;facetIndustry=%5B%2254%22%5D&amp;keywords=Ph.D%20OR%20PhD%20OR%20Doctorat%20OR%20Doktor%20OR%20Doctorado%20OR%20Doutorado&amp;origin=FACETED_SEARCH" TargetMode="External"/><Relationship Id="rId9" Type="http://schemas.openxmlformats.org/officeDocument/2006/relationships/hyperlink" Target="https://www.linkedin.com/search/results/people/?facetGeoUrn=%5B%22101174742%22%5D&amp;facetIndustry=%5B%2254%22%5D&amp;keywords=Ph.D%20OR%20PhD%20OR%20Doctorat%20OR%20Doktor%20OR%20Doctorado%20OR%20Doutorado&amp;origin=FACETED_SEARCH" TargetMode="External"/><Relationship Id="rId14" Type="http://schemas.openxmlformats.org/officeDocument/2006/relationships/hyperlink" Target="https://www.linkedin.com/search/results/people/?facetGeoUrn=%5B%22105646813%22%5D&amp;facetIndustry=%5B%2254%22%5D&amp;keywords=Ph.D%20OR%20PhD%20OR%20Doctorat%20OR%20Doktor%20OR%20Doctorado%20OR%20Doutorado&amp;origin=FACETED_SEARCH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2A44B850-673D-9C42-BA3A-F234F8EBE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2567" y="818984"/>
            <a:ext cx="6714699" cy="317868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Secteur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Chimie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Données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Monde</a:t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Source LinkedIn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Profils</a:t>
            </a: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LinkedIn  - </a:t>
            </a:r>
            <a:r>
              <a:rPr lang="en-US" sz="2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Entreprises</a:t>
            </a:r>
            <a:r>
              <a:rPr lang="en-US" sz="2400" dirty="0">
                <a:solidFill>
                  <a:srgbClr val="FFFFFF"/>
                </a:solidFill>
              </a:rPr>
              <a:t> - </a:t>
            </a:r>
            <a:r>
              <a:rPr lang="en-US" sz="2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Indicateurs</a:t>
            </a: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PhD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A6205FE-A10A-D542-A797-456B1750F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99641" y="4960961"/>
            <a:ext cx="8050400" cy="90295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i="1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Naviguez</a:t>
            </a:r>
            <a:r>
              <a:rPr lang="en-US" i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i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mode </a:t>
            </a:r>
            <a:r>
              <a:rPr lang="en-US" i="1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diaporama</a:t>
            </a:r>
            <a:r>
              <a:rPr lang="en-US" i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i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pour </a:t>
            </a:r>
            <a:r>
              <a:rPr lang="en-US" i="1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activer</a:t>
            </a:r>
            <a:r>
              <a:rPr lang="en-US" i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les lien</a:t>
            </a:r>
            <a:r>
              <a:rPr lang="en-US" i="1" dirty="0">
                <a:solidFill>
                  <a:srgbClr val="FFFFFF"/>
                </a:solidFill>
              </a:rPr>
              <a:t>s </a:t>
            </a:r>
            <a:r>
              <a:rPr lang="en-US" i="1" dirty="0" err="1">
                <a:solidFill>
                  <a:srgbClr val="FFFFFF"/>
                </a:solidFill>
              </a:rPr>
              <a:t>hypertextes</a:t>
            </a:r>
            <a:endParaRPr lang="en-US" i="1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22682598-DBD3-6E4D-9A89-5C608C40B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4642A15-1B39-F248-9B4A-E570D48E4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019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2DC0C79-3A01-DF4A-B7CE-12253A162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fr-FR" sz="4000" dirty="0">
                <a:solidFill>
                  <a:srgbClr val="FFFFFF"/>
                </a:solidFill>
              </a:rPr>
              <a:t>Entreprises</a:t>
            </a:r>
            <a:br>
              <a:rPr lang="fr-FR" sz="4000" dirty="0">
                <a:solidFill>
                  <a:srgbClr val="FFFFFF"/>
                </a:solidFill>
              </a:rPr>
            </a:br>
            <a:r>
              <a:rPr lang="fr-FR" sz="4000" dirty="0">
                <a:solidFill>
                  <a:srgbClr val="FFFFFF"/>
                </a:solidFill>
              </a:rPr>
              <a:t>Pages LinkedIn</a:t>
            </a:r>
            <a:br>
              <a:rPr lang="fr-FR" sz="4000" dirty="0">
                <a:solidFill>
                  <a:srgbClr val="FFFFFF"/>
                </a:solidFill>
              </a:rPr>
            </a:br>
            <a:br>
              <a:rPr lang="fr-FR" sz="4000" dirty="0">
                <a:solidFill>
                  <a:srgbClr val="FFFFFF"/>
                </a:solidFill>
              </a:rPr>
            </a:br>
            <a:r>
              <a:rPr lang="fr-FR" sz="4000" dirty="0">
                <a:solidFill>
                  <a:srgbClr val="FFFFFF"/>
                </a:solidFill>
              </a:rPr>
              <a:t>Chiffres Globaux</a:t>
            </a:r>
            <a:br>
              <a:rPr lang="fr-FR" sz="4000" dirty="0">
                <a:solidFill>
                  <a:srgbClr val="FFFFFF"/>
                </a:solidFill>
              </a:rPr>
            </a:br>
            <a:r>
              <a:rPr lang="fr-FR" sz="2000" dirty="0">
                <a:solidFill>
                  <a:srgbClr val="FFFFFF"/>
                </a:solidFill>
              </a:rPr>
              <a:t>9 novembre 2020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64928FB8-CD55-5C4E-AA7A-ADB0859B7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r>
              <a:rPr lang="fr-FR" sz="2000" u="sng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Toutes</a:t>
            </a:r>
            <a:r>
              <a:rPr lang="fr-FR" sz="2000" u="sng" dirty="0">
                <a:solidFill>
                  <a:srgbClr val="002060"/>
                </a:solidFill>
              </a:rPr>
              <a:t> entreprises</a:t>
            </a:r>
            <a:endParaRPr lang="fr-FR" sz="2000" dirty="0"/>
          </a:p>
          <a:p>
            <a:pPr marL="0" indent="0" algn="ctr">
              <a:buNone/>
            </a:pPr>
            <a:r>
              <a:rPr lang="fr-FR" sz="2000" dirty="0"/>
              <a:t>75000</a:t>
            </a:r>
          </a:p>
          <a:p>
            <a:r>
              <a:rPr lang="fr-FR" sz="200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Entreprises publiant des </a:t>
            </a:r>
            <a:r>
              <a:rPr lang="fr-FR" sz="2000" u="sng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offres</a:t>
            </a:r>
            <a:r>
              <a:rPr lang="fr-FR" sz="2000" u="sng" dirty="0">
                <a:solidFill>
                  <a:srgbClr val="002060"/>
                </a:solidFill>
              </a:rPr>
              <a:t> d’emploi</a:t>
            </a:r>
          </a:p>
          <a:p>
            <a:pPr marL="0" indent="0" algn="ctr">
              <a:buNone/>
            </a:pPr>
            <a:r>
              <a:rPr lang="fr-FR" sz="2000" dirty="0"/>
              <a:t>1200</a:t>
            </a:r>
          </a:p>
          <a:p>
            <a:pPr marL="0" indent="0">
              <a:buNone/>
            </a:pPr>
            <a:endParaRPr lang="fr-FR" sz="2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7A7E318-7F7F-5D45-A89B-6F7B08AF1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000" dirty="0"/>
              <a:t>Liens vers LinkedIn avec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000" dirty="0"/>
              <a:t>toute l’information et des filtres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800" dirty="0"/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/>
              <a:t>Voir en mode diaporama pour activer les liens</a:t>
            </a:r>
          </a:p>
          <a:p>
            <a:pPr marL="0" indent="0">
              <a:spcBef>
                <a:spcPts val="0"/>
              </a:spcBef>
              <a:buNone/>
            </a:pPr>
            <a:endParaRPr lang="fr-FR" sz="2000" dirty="0"/>
          </a:p>
          <a:p>
            <a:pPr marL="0" indent="0">
              <a:spcBef>
                <a:spcPts val="0"/>
              </a:spcBef>
              <a:buNone/>
            </a:pPr>
            <a:endParaRPr lang="fr-FR" sz="200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D3D9B174-ABA6-A448-BE2D-6EFB4286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6B35EC6-5D43-054E-B979-82C0AF709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10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2DC0C79-3A01-DF4A-B7CE-12253A162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fr-FR" sz="4000" b="1" dirty="0">
                <a:solidFill>
                  <a:srgbClr val="002060"/>
                </a:solidFill>
              </a:rPr>
              <a:t>Entreprises</a:t>
            </a:r>
            <a:br>
              <a:rPr lang="fr-FR" sz="4000" b="1" dirty="0">
                <a:solidFill>
                  <a:srgbClr val="002060"/>
                </a:solidFill>
              </a:rPr>
            </a:br>
            <a:r>
              <a:rPr lang="fr-FR" sz="4000" b="1" dirty="0">
                <a:solidFill>
                  <a:srgbClr val="002060"/>
                </a:solidFill>
              </a:rPr>
              <a:t>Pays</a:t>
            </a:r>
          </a:p>
        </p:txBody>
      </p:sp>
      <p:graphicFrame>
        <p:nvGraphicFramePr>
          <p:cNvPr id="7" name="Tableau 8">
            <a:extLst>
              <a:ext uri="{FF2B5EF4-FFF2-40B4-BE49-F238E27FC236}">
                <a16:creationId xmlns:a16="http://schemas.microsoft.com/office/drawing/2014/main" id="{FDAB49A2-0D09-7C44-A300-54B350199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2172552"/>
              </p:ext>
            </p:extLst>
          </p:nvPr>
        </p:nvGraphicFramePr>
        <p:xfrm>
          <a:off x="4380782" y="410736"/>
          <a:ext cx="3508364" cy="12324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67466">
                  <a:extLst>
                    <a:ext uri="{9D8B030D-6E8A-4147-A177-3AD203B41FA5}">
                      <a16:colId xmlns:a16="http://schemas.microsoft.com/office/drawing/2014/main" val="3379034283"/>
                    </a:ext>
                  </a:extLst>
                </a:gridCol>
                <a:gridCol w="1540898">
                  <a:extLst>
                    <a:ext uri="{9D8B030D-6E8A-4147-A177-3AD203B41FA5}">
                      <a16:colId xmlns:a16="http://schemas.microsoft.com/office/drawing/2014/main" val="2761326760"/>
                    </a:ext>
                  </a:extLst>
                </a:gridCol>
              </a:tblGrid>
              <a:tr h="338403">
                <a:tc>
                  <a:txBody>
                    <a:bodyPr/>
                    <a:lstStyle/>
                    <a:p>
                      <a:pPr algn="ctr"/>
                      <a:r>
                        <a:rPr lang="fr-FR" sz="1600" b="0" cap="none" spc="0" dirty="0">
                          <a:solidFill>
                            <a:schemeClr val="bg1"/>
                          </a:solidFill>
                        </a:rPr>
                        <a:t>Amérique du Nord</a:t>
                      </a:r>
                    </a:p>
                  </a:txBody>
                  <a:tcPr marL="132111" marR="101624" marT="101624" marB="1016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cap="none" spc="0" dirty="0">
                          <a:solidFill>
                            <a:schemeClr val="bg1"/>
                          </a:solidFill>
                        </a:rPr>
                        <a:t>Entreprises</a:t>
                      </a:r>
                    </a:p>
                  </a:txBody>
                  <a:tcPr marL="132111" marR="101624" marT="101624" marB="101624" anchor="ctr"/>
                </a:tc>
                <a:extLst>
                  <a:ext uri="{0D108BD9-81ED-4DB2-BD59-A6C34878D82A}">
                    <a16:rowId xmlns:a16="http://schemas.microsoft.com/office/drawing/2014/main" val="841864680"/>
                  </a:ext>
                </a:extLst>
              </a:tr>
              <a:tr h="39268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Etats-Unis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3089609"/>
                  </a:ext>
                </a:extLst>
              </a:tr>
              <a:tr h="39268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Canada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95856468"/>
                  </a:ext>
                </a:extLst>
              </a:tr>
            </a:tbl>
          </a:graphicData>
        </a:graphic>
      </p:graphicFrame>
      <p:graphicFrame>
        <p:nvGraphicFramePr>
          <p:cNvPr id="12" name="Tableau 8">
            <a:extLst>
              <a:ext uri="{FF2B5EF4-FFF2-40B4-BE49-F238E27FC236}">
                <a16:creationId xmlns:a16="http://schemas.microsoft.com/office/drawing/2014/main" id="{7FFC386E-79E2-AB47-A633-AF9C9CAF84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4308523"/>
              </p:ext>
            </p:extLst>
          </p:nvPr>
        </p:nvGraphicFramePr>
        <p:xfrm>
          <a:off x="4341818" y="1700907"/>
          <a:ext cx="3508364" cy="2449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67466">
                  <a:extLst>
                    <a:ext uri="{9D8B030D-6E8A-4147-A177-3AD203B41FA5}">
                      <a16:colId xmlns:a16="http://schemas.microsoft.com/office/drawing/2014/main" val="3379034283"/>
                    </a:ext>
                  </a:extLst>
                </a:gridCol>
                <a:gridCol w="1540898">
                  <a:extLst>
                    <a:ext uri="{9D8B030D-6E8A-4147-A177-3AD203B41FA5}">
                      <a16:colId xmlns:a16="http://schemas.microsoft.com/office/drawing/2014/main" val="2761326760"/>
                    </a:ext>
                  </a:extLst>
                </a:gridCol>
              </a:tblGrid>
              <a:tr h="419183">
                <a:tc>
                  <a:txBody>
                    <a:bodyPr/>
                    <a:lstStyle/>
                    <a:p>
                      <a:pPr algn="ctr"/>
                      <a:r>
                        <a:rPr lang="fr-FR" sz="1600" b="0" cap="none" spc="0" dirty="0">
                          <a:solidFill>
                            <a:schemeClr val="bg1"/>
                          </a:solidFill>
                        </a:rPr>
                        <a:t>Europe</a:t>
                      </a:r>
                    </a:p>
                  </a:txBody>
                  <a:tcPr marL="132111" marR="101624" marT="101624" marB="1016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cap="none" spc="0" dirty="0">
                          <a:solidFill>
                            <a:schemeClr val="bg1"/>
                          </a:solidFill>
                        </a:rPr>
                        <a:t>Entreprises</a:t>
                      </a:r>
                    </a:p>
                  </a:txBody>
                  <a:tcPr marL="132111" marR="101624" marT="101624" marB="101624" anchor="ctr"/>
                </a:tc>
                <a:extLst>
                  <a:ext uri="{0D108BD9-81ED-4DB2-BD59-A6C34878D82A}">
                    <a16:rowId xmlns:a16="http://schemas.microsoft.com/office/drawing/2014/main" val="841864680"/>
                  </a:ext>
                </a:extLst>
              </a:tr>
              <a:tr h="33371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Espagne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3089609"/>
                  </a:ext>
                </a:extLst>
              </a:tr>
              <a:tr h="33371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Italie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95856468"/>
                  </a:ext>
                </a:extLst>
              </a:tr>
              <a:tr h="33371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Royaume-Uni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9495292"/>
                  </a:ext>
                </a:extLst>
              </a:tr>
              <a:tr h="33371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Allemagne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72677641"/>
                  </a:ext>
                </a:extLst>
              </a:tr>
              <a:tr h="33371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Pays-Bas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7184935"/>
                  </a:ext>
                </a:extLst>
              </a:tr>
              <a:tr h="33371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France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1063379"/>
                  </a:ext>
                </a:extLst>
              </a:tr>
            </a:tbl>
          </a:graphicData>
        </a:graphic>
      </p:graphicFrame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DF580DA0-B331-744E-A6DC-6DA1F733B8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970457"/>
              </p:ext>
            </p:extLst>
          </p:nvPr>
        </p:nvGraphicFramePr>
        <p:xfrm>
          <a:off x="8370596" y="410735"/>
          <a:ext cx="3508364" cy="160586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54182">
                  <a:extLst>
                    <a:ext uri="{9D8B030D-6E8A-4147-A177-3AD203B41FA5}">
                      <a16:colId xmlns:a16="http://schemas.microsoft.com/office/drawing/2014/main" val="2861780824"/>
                    </a:ext>
                  </a:extLst>
                </a:gridCol>
                <a:gridCol w="1754182">
                  <a:extLst>
                    <a:ext uri="{9D8B030D-6E8A-4147-A177-3AD203B41FA5}">
                      <a16:colId xmlns:a16="http://schemas.microsoft.com/office/drawing/2014/main" val="2739267626"/>
                    </a:ext>
                  </a:extLst>
                </a:gridCol>
              </a:tblGrid>
              <a:tr h="4933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Asie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Entreprises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9361791"/>
                  </a:ext>
                </a:extLst>
              </a:tr>
              <a:tr h="37084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0"/>
                        </a:rPr>
                        <a:t>Chine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1077666"/>
                  </a:ext>
                </a:extLst>
              </a:tr>
              <a:tr h="37084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Inde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934490"/>
                  </a:ext>
                </a:extLst>
              </a:tr>
              <a:tr h="37084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2"/>
                        </a:rPr>
                        <a:t>Japon 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05303872"/>
                  </a:ext>
                </a:extLst>
              </a:tr>
            </a:tbl>
          </a:graphicData>
        </a:graphic>
      </p:graphicFrame>
      <p:graphicFrame>
        <p:nvGraphicFramePr>
          <p:cNvPr id="14" name="Tableau 9">
            <a:extLst>
              <a:ext uri="{FF2B5EF4-FFF2-40B4-BE49-F238E27FC236}">
                <a16:creationId xmlns:a16="http://schemas.microsoft.com/office/drawing/2014/main" id="{ACEEDF4D-CF80-3B48-A526-EA4F71FC7E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579792"/>
              </p:ext>
            </p:extLst>
          </p:nvPr>
        </p:nvGraphicFramePr>
        <p:xfrm>
          <a:off x="8370596" y="2297342"/>
          <a:ext cx="3528961" cy="12350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74214">
                  <a:extLst>
                    <a:ext uri="{9D8B030D-6E8A-4147-A177-3AD203B41FA5}">
                      <a16:colId xmlns:a16="http://schemas.microsoft.com/office/drawing/2014/main" val="2861780824"/>
                    </a:ext>
                  </a:extLst>
                </a:gridCol>
                <a:gridCol w="1854747">
                  <a:extLst>
                    <a:ext uri="{9D8B030D-6E8A-4147-A177-3AD203B41FA5}">
                      <a16:colId xmlns:a16="http://schemas.microsoft.com/office/drawing/2014/main" val="2739267626"/>
                    </a:ext>
                  </a:extLst>
                </a:gridCol>
              </a:tblGrid>
              <a:tr h="4933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Amérique latine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Entreprises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9361791"/>
                  </a:ext>
                </a:extLst>
              </a:tr>
              <a:tr h="37084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3"/>
                        </a:rPr>
                        <a:t>Brésil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1077666"/>
                  </a:ext>
                </a:extLst>
              </a:tr>
              <a:tr h="37084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4"/>
                        </a:rPr>
                        <a:t>Mexique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934490"/>
                  </a:ext>
                </a:extLst>
              </a:tr>
            </a:tbl>
          </a:graphicData>
        </a:graphic>
      </p:graphicFrame>
      <p:graphicFrame>
        <p:nvGraphicFramePr>
          <p:cNvPr id="15" name="Tableau 9">
            <a:extLst>
              <a:ext uri="{FF2B5EF4-FFF2-40B4-BE49-F238E27FC236}">
                <a16:creationId xmlns:a16="http://schemas.microsoft.com/office/drawing/2014/main" id="{9129B45A-1515-4746-BA26-9662331FF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273435"/>
              </p:ext>
            </p:extLst>
          </p:nvPr>
        </p:nvGraphicFramePr>
        <p:xfrm>
          <a:off x="4380781" y="4392120"/>
          <a:ext cx="3469398" cy="9156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34699">
                  <a:extLst>
                    <a:ext uri="{9D8B030D-6E8A-4147-A177-3AD203B41FA5}">
                      <a16:colId xmlns:a16="http://schemas.microsoft.com/office/drawing/2014/main" val="2861780824"/>
                    </a:ext>
                  </a:extLst>
                </a:gridCol>
                <a:gridCol w="1734699">
                  <a:extLst>
                    <a:ext uri="{9D8B030D-6E8A-4147-A177-3AD203B41FA5}">
                      <a16:colId xmlns:a16="http://schemas.microsoft.com/office/drawing/2014/main" val="2739267626"/>
                    </a:ext>
                  </a:extLst>
                </a:gridCol>
              </a:tblGrid>
              <a:tr h="4933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Afrique et</a:t>
                      </a:r>
                    </a:p>
                    <a:p>
                      <a:pPr algn="ctr"/>
                      <a:r>
                        <a:rPr lang="fr-FR" sz="1600" dirty="0"/>
                        <a:t>Moyen-Orient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Entreprises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9361791"/>
                  </a:ext>
                </a:extLst>
              </a:tr>
              <a:tr h="33648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5"/>
                        </a:rPr>
                        <a:t>Turquie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1077666"/>
                  </a:ext>
                </a:extLst>
              </a:tr>
            </a:tbl>
          </a:graphicData>
        </a:graphic>
      </p:graphicFrame>
      <p:graphicFrame>
        <p:nvGraphicFramePr>
          <p:cNvPr id="16" name="Tableau 8">
            <a:extLst>
              <a:ext uri="{FF2B5EF4-FFF2-40B4-BE49-F238E27FC236}">
                <a16:creationId xmlns:a16="http://schemas.microsoft.com/office/drawing/2014/main" id="{BEEB15FB-3107-6546-BA73-698DB7265E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8842697"/>
              </p:ext>
            </p:extLst>
          </p:nvPr>
        </p:nvGraphicFramePr>
        <p:xfrm>
          <a:off x="8370597" y="3997881"/>
          <a:ext cx="3508364" cy="21156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93284">
                  <a:extLst>
                    <a:ext uri="{9D8B030D-6E8A-4147-A177-3AD203B41FA5}">
                      <a16:colId xmlns:a16="http://schemas.microsoft.com/office/drawing/2014/main" val="3379034283"/>
                    </a:ext>
                  </a:extLst>
                </a:gridCol>
                <a:gridCol w="1215080">
                  <a:extLst>
                    <a:ext uri="{9D8B030D-6E8A-4147-A177-3AD203B41FA5}">
                      <a16:colId xmlns:a16="http://schemas.microsoft.com/office/drawing/2014/main" val="2761326760"/>
                    </a:ext>
                  </a:extLst>
                </a:gridCol>
              </a:tblGrid>
              <a:tr h="295849">
                <a:tc>
                  <a:txBody>
                    <a:bodyPr/>
                    <a:lstStyle/>
                    <a:p>
                      <a:pPr algn="ctr"/>
                      <a:r>
                        <a:rPr lang="fr-FR" sz="1600" b="0" cap="none" spc="0" dirty="0">
                          <a:solidFill>
                            <a:schemeClr val="bg1"/>
                          </a:solidFill>
                        </a:rPr>
                        <a:t>Grandes régions</a:t>
                      </a:r>
                    </a:p>
                  </a:txBody>
                  <a:tcPr marL="132111" marR="101624" marT="101624" marB="1016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cap="none" spc="0" dirty="0"/>
                        <a:t>Entreprises</a:t>
                      </a:r>
                      <a:endParaRPr lang="fr-FR" sz="1600" b="0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132111" marR="101624" marT="101624" marB="101624" anchor="ctr"/>
                </a:tc>
                <a:extLst>
                  <a:ext uri="{0D108BD9-81ED-4DB2-BD59-A6C34878D82A}">
                    <a16:rowId xmlns:a16="http://schemas.microsoft.com/office/drawing/2014/main" val="841864680"/>
                  </a:ext>
                </a:extLst>
              </a:tr>
              <a:tr h="33371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6"/>
                        </a:rPr>
                        <a:t>Asie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3089609"/>
                  </a:ext>
                </a:extLst>
              </a:tr>
              <a:tr h="33371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7"/>
                        </a:rPr>
                        <a:t>Amérique du Nord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5856468"/>
                  </a:ext>
                </a:extLst>
              </a:tr>
              <a:tr h="33371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8"/>
                        </a:rPr>
                        <a:t>Europe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9495292"/>
                  </a:ext>
                </a:extLst>
              </a:tr>
              <a:tr h="33371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9"/>
                        </a:rPr>
                        <a:t>Amérique Latine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2677641"/>
                  </a:ext>
                </a:extLst>
              </a:tr>
              <a:tr h="33371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20"/>
                        </a:rPr>
                        <a:t>Moyen-Orient  et Afrique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7184935"/>
                  </a:ext>
                </a:extLst>
              </a:tr>
            </a:tbl>
          </a:graphicData>
        </a:graphic>
      </p:graphicFrame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49420157-86BF-7F45-A1E8-A6748A23D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F5ADE90-4C42-5E4C-9BDD-2334B6F4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765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2DC0C79-3A01-DF4A-B7CE-12253A162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fr-FR" sz="4000" b="1" dirty="0">
                <a:solidFill>
                  <a:srgbClr val="002060"/>
                </a:solidFill>
              </a:rPr>
              <a:t>Entreprises</a:t>
            </a:r>
            <a:br>
              <a:rPr lang="fr-FR" sz="4000" b="1" dirty="0">
                <a:solidFill>
                  <a:srgbClr val="002060"/>
                </a:solidFill>
              </a:rPr>
            </a:br>
            <a:r>
              <a:rPr lang="fr-FR" sz="4000" b="1" dirty="0">
                <a:solidFill>
                  <a:srgbClr val="002060"/>
                </a:solidFill>
              </a:rPr>
              <a:t>Répartition</a:t>
            </a:r>
            <a:br>
              <a:rPr lang="fr-FR" sz="4000" b="1" dirty="0">
                <a:solidFill>
                  <a:srgbClr val="002060"/>
                </a:solidFill>
              </a:rPr>
            </a:br>
            <a:r>
              <a:rPr lang="fr-FR" sz="4000" b="1" dirty="0">
                <a:solidFill>
                  <a:srgbClr val="002060"/>
                </a:solidFill>
              </a:rPr>
              <a:t>Effectifs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7A7E318-7F7F-5D45-A89B-6F7B08AF1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r>
              <a:rPr lang="fr-FR" sz="2000" dirty="0"/>
              <a:t>Liens vers LinkedIn avec toute l’information et des filtres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/>
              <a:t>Voir en mode diaporama pour activer les liens</a:t>
            </a:r>
          </a:p>
          <a:p>
            <a:pPr marL="0" indent="0">
              <a:spcBef>
                <a:spcPts val="0"/>
              </a:spcBef>
              <a:buNone/>
            </a:pPr>
            <a:endParaRPr lang="fr-FR" sz="2000" dirty="0"/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74FA253A-A3AD-DC4A-8075-2CF35A274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608397"/>
              </p:ext>
            </p:extLst>
          </p:nvPr>
        </p:nvGraphicFramePr>
        <p:xfrm>
          <a:off x="4387295" y="1412488"/>
          <a:ext cx="3420844" cy="34138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10422">
                  <a:extLst>
                    <a:ext uri="{9D8B030D-6E8A-4147-A177-3AD203B41FA5}">
                      <a16:colId xmlns:a16="http://schemas.microsoft.com/office/drawing/2014/main" val="1571767197"/>
                    </a:ext>
                  </a:extLst>
                </a:gridCol>
                <a:gridCol w="1710422">
                  <a:extLst>
                    <a:ext uri="{9D8B030D-6E8A-4147-A177-3AD203B41FA5}">
                      <a16:colId xmlns:a16="http://schemas.microsoft.com/office/drawing/2014/main" val="14914384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600" cap="none" spc="0" dirty="0"/>
                        <a:t>Effectifs</a:t>
                      </a:r>
                      <a:endParaRPr lang="fr-FR" sz="1600" b="0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132111" marR="101624" marT="101624" marB="1016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cap="none" spc="0" dirty="0"/>
                        <a:t>% Entreprises</a:t>
                      </a:r>
                      <a:endParaRPr lang="fr-FR" sz="1600" b="0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132111" marR="101624" marT="101624" marB="101624" anchor="ctr"/>
                </a:tc>
                <a:extLst>
                  <a:ext uri="{0D108BD9-81ED-4DB2-BD59-A6C34878D82A}">
                    <a16:rowId xmlns:a16="http://schemas.microsoft.com/office/drawing/2014/main" val="1587408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sng" strike="noStrike" dirty="0">
                          <a:effectLst/>
                          <a:hlinkClick r:id="rId2"/>
                        </a:rPr>
                        <a:t>10001 et plus</a:t>
                      </a:r>
                      <a:endParaRPr lang="fr-FR" sz="16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0,5%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2825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sng" strike="noStrike" dirty="0">
                          <a:effectLst/>
                          <a:hlinkClick r:id="rId3"/>
                        </a:rPr>
                        <a:t>5001 à 10000</a:t>
                      </a:r>
                      <a:endParaRPr lang="fr-FR" sz="16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0,6%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1975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sng" strike="noStrike">
                          <a:effectLst/>
                          <a:hlinkClick r:id="rId4"/>
                        </a:rPr>
                        <a:t>1001 à 5000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1,9%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3790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sng" strike="noStrike">
                          <a:effectLst/>
                          <a:hlinkClick r:id="rId5"/>
                        </a:rPr>
                        <a:t>501 à 1000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2,3%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7784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sng" strike="noStrike" dirty="0">
                          <a:effectLst/>
                          <a:hlinkClick r:id="rId6"/>
                        </a:rPr>
                        <a:t>201 à 500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7,6%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8801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sng" strike="noStrike" dirty="0">
                          <a:effectLst/>
                          <a:hlinkClick r:id="rId7"/>
                        </a:rPr>
                        <a:t>51 à 200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23,5%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91222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sng" strike="noStrike" dirty="0">
                          <a:effectLst/>
                          <a:hlinkClick r:id="rId8"/>
                        </a:rPr>
                        <a:t>11 à 50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30,4%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0286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sng" strike="noStrike" dirty="0">
                          <a:effectLst/>
                          <a:hlinkClick r:id="rId9"/>
                        </a:rPr>
                        <a:t>1 à 10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33,1%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8673407"/>
                  </a:ext>
                </a:extLst>
              </a:tr>
            </a:tbl>
          </a:graphicData>
        </a:graphic>
      </p:graphicFrame>
      <p:graphicFrame>
        <p:nvGraphicFramePr>
          <p:cNvPr id="3" name="Tableau 8">
            <a:extLst>
              <a:ext uri="{FF2B5EF4-FFF2-40B4-BE49-F238E27FC236}">
                <a16:creationId xmlns:a16="http://schemas.microsoft.com/office/drawing/2014/main" id="{31C5FB01-94E0-6647-8F1C-BE144D81A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977642"/>
              </p:ext>
            </p:extLst>
          </p:nvPr>
        </p:nvGraphicFramePr>
        <p:xfrm>
          <a:off x="8359227" y="3962151"/>
          <a:ext cx="3107558" cy="15596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99173">
                  <a:extLst>
                    <a:ext uri="{9D8B030D-6E8A-4147-A177-3AD203B41FA5}">
                      <a16:colId xmlns:a16="http://schemas.microsoft.com/office/drawing/2014/main" val="3045298560"/>
                    </a:ext>
                  </a:extLst>
                </a:gridCol>
                <a:gridCol w="1408385">
                  <a:extLst>
                    <a:ext uri="{9D8B030D-6E8A-4147-A177-3AD203B41FA5}">
                      <a16:colId xmlns:a16="http://schemas.microsoft.com/office/drawing/2014/main" val="26288923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cap="none" spc="0" dirty="0"/>
                        <a:t>Effectifs</a:t>
                      </a:r>
                      <a:endParaRPr lang="fr-FR" sz="1600" b="0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132111" marR="101624" marT="101624" marB="1016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cap="none" spc="0" dirty="0"/>
                        <a:t>% Entreprises</a:t>
                      </a:r>
                      <a:endParaRPr lang="fr-FR" sz="1600" b="0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132111" marR="101624" marT="101624" marB="101624" anchor="ctr"/>
                </a:tc>
                <a:extLst>
                  <a:ext uri="{0D108BD9-81ED-4DB2-BD59-A6C34878D82A}">
                    <a16:rowId xmlns:a16="http://schemas.microsoft.com/office/drawing/2014/main" val="1100420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0"/>
                        </a:rPr>
                        <a:t>5001 et plus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497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201 à 5000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0162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2"/>
                        </a:rPr>
                        <a:t>1 à 200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5554920"/>
                  </a:ext>
                </a:extLst>
              </a:tr>
            </a:tbl>
          </a:graphicData>
        </a:graphic>
      </p:graphicFrame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FDC244-6C65-F64D-B2A4-DAB1BBB64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571824-BC93-0D4A-9C6B-2C2C73005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336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2DC0C79-3A01-DF4A-B7CE-12253A162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algn="ctr"/>
            <a:r>
              <a:rPr lang="fr-FR" sz="4000" b="1" dirty="0">
                <a:solidFill>
                  <a:srgbClr val="002060"/>
                </a:solidFill>
              </a:rPr>
              <a:t>Entreprises</a:t>
            </a:r>
            <a:br>
              <a:rPr lang="fr-FR" sz="4000" b="1" dirty="0">
                <a:solidFill>
                  <a:srgbClr val="002060"/>
                </a:solidFill>
              </a:rPr>
            </a:br>
            <a:r>
              <a:rPr lang="fr-FR" sz="4000" b="1" dirty="0">
                <a:solidFill>
                  <a:srgbClr val="002060"/>
                </a:solidFill>
              </a:rPr>
              <a:t>Avec offres d’emploi</a:t>
            </a:r>
            <a:br>
              <a:rPr lang="fr-FR" sz="4000" b="1" dirty="0">
                <a:solidFill>
                  <a:srgbClr val="002060"/>
                </a:solidFill>
              </a:rPr>
            </a:br>
            <a:br>
              <a:rPr lang="fr-FR" sz="4000" b="1" dirty="0">
                <a:solidFill>
                  <a:srgbClr val="002060"/>
                </a:solidFill>
              </a:rPr>
            </a:br>
            <a:r>
              <a:rPr lang="fr-FR" sz="2000" b="1" dirty="0">
                <a:solidFill>
                  <a:srgbClr val="002060"/>
                </a:solidFill>
              </a:rPr>
              <a:t>LinkedIn</a:t>
            </a:r>
            <a:br>
              <a:rPr lang="fr-FR" sz="4000" b="1" dirty="0">
                <a:solidFill>
                  <a:srgbClr val="002060"/>
                </a:solidFill>
              </a:rPr>
            </a:br>
            <a:r>
              <a:rPr lang="fr-FR" sz="2000" b="1" dirty="0">
                <a:solidFill>
                  <a:srgbClr val="002060"/>
                </a:solidFill>
              </a:rPr>
              <a:t>1,6% des Entreprises</a:t>
            </a:r>
            <a:br>
              <a:rPr lang="fr-FR" sz="2000" b="1" dirty="0">
                <a:solidFill>
                  <a:srgbClr val="002060"/>
                </a:solidFill>
              </a:rPr>
            </a:br>
            <a:r>
              <a:rPr lang="fr-FR" sz="2000" b="1" dirty="0">
                <a:solidFill>
                  <a:srgbClr val="002060"/>
                </a:solidFill>
              </a:rPr>
              <a:t>publient des offres d’emploi </a:t>
            </a:r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74FA253A-A3AD-DC4A-8075-2CF35A274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525329"/>
              </p:ext>
            </p:extLst>
          </p:nvPr>
        </p:nvGraphicFramePr>
        <p:xfrm>
          <a:off x="4387295" y="1412488"/>
          <a:ext cx="3420844" cy="34138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10422">
                  <a:extLst>
                    <a:ext uri="{9D8B030D-6E8A-4147-A177-3AD203B41FA5}">
                      <a16:colId xmlns:a16="http://schemas.microsoft.com/office/drawing/2014/main" val="1571767197"/>
                    </a:ext>
                  </a:extLst>
                </a:gridCol>
                <a:gridCol w="1710422">
                  <a:extLst>
                    <a:ext uri="{9D8B030D-6E8A-4147-A177-3AD203B41FA5}">
                      <a16:colId xmlns:a16="http://schemas.microsoft.com/office/drawing/2014/main" val="14914384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600" cap="none" spc="0" dirty="0"/>
                        <a:t>Effectifs</a:t>
                      </a:r>
                      <a:endParaRPr lang="fr-FR" sz="1600" b="0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132111" marR="101624" marT="101624" marB="1016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cap="none" spc="0" dirty="0"/>
                        <a:t>% Entreprises</a:t>
                      </a:r>
                      <a:endParaRPr lang="fr-FR" sz="1600" b="0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132111" marR="101624" marT="101624" marB="101624" anchor="ctr"/>
                </a:tc>
                <a:extLst>
                  <a:ext uri="{0D108BD9-81ED-4DB2-BD59-A6C34878D82A}">
                    <a16:rowId xmlns:a16="http://schemas.microsoft.com/office/drawing/2014/main" val="1587408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10001 et plus</a:t>
                      </a:r>
                      <a:endParaRPr lang="fr-FR" sz="16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2825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5001 à 10000</a:t>
                      </a:r>
                      <a:endParaRPr lang="fr-FR" sz="1600" b="1" i="0" u="sng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1975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1001 à 5000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3790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501 à 1000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7784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201 à 500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8801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51 à 200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91222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11 à 50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0286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1 à 10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8673407"/>
                  </a:ext>
                </a:extLst>
              </a:tr>
            </a:tbl>
          </a:graphicData>
        </a:graphic>
      </p:graphicFrame>
      <p:graphicFrame>
        <p:nvGraphicFramePr>
          <p:cNvPr id="3" name="Tableau 8">
            <a:extLst>
              <a:ext uri="{FF2B5EF4-FFF2-40B4-BE49-F238E27FC236}">
                <a16:creationId xmlns:a16="http://schemas.microsoft.com/office/drawing/2014/main" id="{31C5FB01-94E0-6647-8F1C-BE144D81A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77205"/>
              </p:ext>
            </p:extLst>
          </p:nvPr>
        </p:nvGraphicFramePr>
        <p:xfrm>
          <a:off x="8359228" y="1412488"/>
          <a:ext cx="3107558" cy="15596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99173">
                  <a:extLst>
                    <a:ext uri="{9D8B030D-6E8A-4147-A177-3AD203B41FA5}">
                      <a16:colId xmlns:a16="http://schemas.microsoft.com/office/drawing/2014/main" val="3045298560"/>
                    </a:ext>
                  </a:extLst>
                </a:gridCol>
                <a:gridCol w="1408385">
                  <a:extLst>
                    <a:ext uri="{9D8B030D-6E8A-4147-A177-3AD203B41FA5}">
                      <a16:colId xmlns:a16="http://schemas.microsoft.com/office/drawing/2014/main" val="26288923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cap="none" spc="0" dirty="0"/>
                        <a:t>Effectifs</a:t>
                      </a:r>
                      <a:endParaRPr lang="fr-FR" sz="1600" b="0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132111" marR="101624" marT="101624" marB="1016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cap="none" spc="0" dirty="0"/>
                        <a:t>% Entreprises</a:t>
                      </a:r>
                      <a:endParaRPr lang="fr-FR" sz="1600" b="0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132111" marR="101624" marT="101624" marB="101624" anchor="ctr"/>
                </a:tc>
                <a:extLst>
                  <a:ext uri="{0D108BD9-81ED-4DB2-BD59-A6C34878D82A}">
                    <a16:rowId xmlns:a16="http://schemas.microsoft.com/office/drawing/2014/main" val="1100420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0"/>
                        </a:rPr>
                        <a:t>5001 et plus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497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201 à 5000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0162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2"/>
                        </a:rPr>
                        <a:t>1 à 200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555492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32535EB3-4FC0-D54E-B4BF-C40F93BDFC1F}"/>
              </a:ext>
            </a:extLst>
          </p:cNvPr>
          <p:cNvSpPr txBox="1"/>
          <p:nvPr/>
        </p:nvSpPr>
        <p:spPr>
          <a:xfrm>
            <a:off x="4387295" y="5030013"/>
            <a:ext cx="3513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Lire le tableau</a:t>
            </a:r>
          </a:p>
          <a:p>
            <a:pPr algn="just"/>
            <a:r>
              <a:rPr lang="fr-FR" sz="1600" dirty="0"/>
              <a:t>17,7% des entreprises « 10001 et plus » proposent des offres d’emploi.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B8A67699-A25D-D94D-89B0-3BD0349C0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841522"/>
              </p:ext>
            </p:extLst>
          </p:nvPr>
        </p:nvGraphicFramePr>
        <p:xfrm>
          <a:off x="8359228" y="3698488"/>
          <a:ext cx="3199934" cy="817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5296">
                  <a:extLst>
                    <a:ext uri="{9D8B030D-6E8A-4147-A177-3AD203B41FA5}">
                      <a16:colId xmlns:a16="http://schemas.microsoft.com/office/drawing/2014/main" val="3045298560"/>
                    </a:ext>
                  </a:extLst>
                </a:gridCol>
                <a:gridCol w="1374638">
                  <a:extLst>
                    <a:ext uri="{9D8B030D-6E8A-4147-A177-3AD203B41FA5}">
                      <a16:colId xmlns:a16="http://schemas.microsoft.com/office/drawing/2014/main" val="26288923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u="sng" cap="none" spc="0" dirty="0">
                          <a:solidFill>
                            <a:schemeClr val="bg1"/>
                          </a:solidFill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Toutes</a:t>
                      </a:r>
                      <a:r>
                        <a:rPr lang="fr-FR" sz="1600" u="sng" cap="none" spc="0" dirty="0">
                          <a:solidFill>
                            <a:schemeClr val="bg1"/>
                          </a:solidFill>
                        </a:rPr>
                        <a:t> entreprises</a:t>
                      </a:r>
                      <a:endParaRPr lang="fr-FR" sz="1600" b="0" u="sng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132111" marR="101624" marT="101624" marB="1016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cap="none" spc="0" dirty="0">
                          <a:solidFill>
                            <a:schemeClr val="bg1"/>
                          </a:solidFill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Avec offres</a:t>
                      </a:r>
                      <a:endParaRPr lang="fr-FR" sz="1600" b="0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132111" marR="101624" marT="101624" marB="101624" anchor="ctr"/>
                </a:tc>
                <a:extLst>
                  <a:ext uri="{0D108BD9-81ED-4DB2-BD59-A6C34878D82A}">
                    <a16:rowId xmlns:a16="http://schemas.microsoft.com/office/drawing/2014/main" val="1100420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75000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1,6%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497062"/>
                  </a:ext>
                </a:extLst>
              </a:tr>
            </a:tbl>
          </a:graphicData>
        </a:graphic>
      </p:graphicFrame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8A7F98F-B581-8348-B411-944F13410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287A11-37AB-3A4F-9B41-D168E3CF3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0530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2DC0C79-3A01-DF4A-B7CE-12253A162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838" y="1412488"/>
            <a:ext cx="2899189" cy="436384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fr-FR" sz="4000" b="1" dirty="0">
                <a:solidFill>
                  <a:srgbClr val="002060"/>
                </a:solidFill>
              </a:rPr>
              <a:t>Entreprises</a:t>
            </a:r>
            <a:br>
              <a:rPr lang="fr-FR" sz="4000" b="1" dirty="0">
                <a:solidFill>
                  <a:srgbClr val="002060"/>
                </a:solidFill>
              </a:rPr>
            </a:br>
            <a:r>
              <a:rPr lang="fr-FR" sz="4000" b="1" dirty="0">
                <a:solidFill>
                  <a:srgbClr val="002060"/>
                </a:solidFill>
              </a:rPr>
              <a:t>Focus</a:t>
            </a:r>
            <a:br>
              <a:rPr lang="fr-FR" sz="4000" b="1" dirty="0">
                <a:solidFill>
                  <a:srgbClr val="002060"/>
                </a:solidFill>
              </a:rPr>
            </a:br>
            <a:r>
              <a:rPr lang="fr-FR" sz="4000" b="1" dirty="0">
                <a:solidFill>
                  <a:srgbClr val="002060"/>
                </a:solidFill>
              </a:rPr>
              <a:t>France</a:t>
            </a:r>
            <a:br>
              <a:rPr lang="fr-FR" sz="4000" b="1" dirty="0">
                <a:solidFill>
                  <a:srgbClr val="002060"/>
                </a:solidFill>
              </a:rPr>
            </a:br>
            <a:br>
              <a:rPr lang="fr-FR" sz="4000" b="1" dirty="0">
                <a:solidFill>
                  <a:srgbClr val="002060"/>
                </a:solidFill>
              </a:rPr>
            </a:br>
            <a:r>
              <a:rPr lang="fr-FR" sz="4000" b="1" dirty="0">
                <a:solidFill>
                  <a:srgbClr val="002060"/>
                </a:solidFill>
              </a:rPr>
              <a:t>1300</a:t>
            </a:r>
            <a:br>
              <a:rPr lang="fr-FR" sz="4000" b="1" dirty="0">
                <a:solidFill>
                  <a:srgbClr val="002060"/>
                </a:solidFill>
              </a:rPr>
            </a:br>
            <a:r>
              <a:rPr lang="fr-FR" sz="4000" b="1" dirty="0">
                <a:solidFill>
                  <a:srgbClr val="002060"/>
                </a:solidFill>
              </a:rPr>
              <a:t>Entreprises</a:t>
            </a:r>
            <a:br>
              <a:rPr lang="fr-FR" sz="4000" dirty="0">
                <a:solidFill>
                  <a:srgbClr val="002060"/>
                </a:solidFill>
              </a:rPr>
            </a:br>
            <a:br>
              <a:rPr lang="fr-FR" sz="4000" dirty="0">
                <a:solidFill>
                  <a:srgbClr val="002060"/>
                </a:solidFill>
              </a:rPr>
            </a:br>
            <a:br>
              <a:rPr lang="fr-FR" sz="4000" dirty="0">
                <a:solidFill>
                  <a:srgbClr val="002060"/>
                </a:solidFill>
              </a:rPr>
            </a:br>
            <a:endParaRPr lang="fr-FR" sz="2000" dirty="0">
              <a:solidFill>
                <a:srgbClr val="002060"/>
              </a:solidFill>
            </a:endParaRPr>
          </a:p>
        </p:txBody>
      </p:sp>
      <p:graphicFrame>
        <p:nvGraphicFramePr>
          <p:cNvPr id="10" name="Tableau 8">
            <a:extLst>
              <a:ext uri="{FF2B5EF4-FFF2-40B4-BE49-F238E27FC236}">
                <a16:creationId xmlns:a16="http://schemas.microsoft.com/office/drawing/2014/main" id="{C35F3C57-CD29-4440-9BEF-B1225BCEA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054104"/>
              </p:ext>
            </p:extLst>
          </p:nvPr>
        </p:nvGraphicFramePr>
        <p:xfrm>
          <a:off x="4540681" y="735475"/>
          <a:ext cx="3107558" cy="37846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99173">
                  <a:extLst>
                    <a:ext uri="{9D8B030D-6E8A-4147-A177-3AD203B41FA5}">
                      <a16:colId xmlns:a16="http://schemas.microsoft.com/office/drawing/2014/main" val="3045298560"/>
                    </a:ext>
                  </a:extLst>
                </a:gridCol>
                <a:gridCol w="1408385">
                  <a:extLst>
                    <a:ext uri="{9D8B030D-6E8A-4147-A177-3AD203B41FA5}">
                      <a16:colId xmlns:a16="http://schemas.microsoft.com/office/drawing/2014/main" val="26288923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cap="none" spc="0" dirty="0"/>
                        <a:t>Effectifs</a:t>
                      </a:r>
                      <a:endParaRPr lang="fr-FR" sz="1600" b="0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132111" marR="101624" marT="101624" marB="1016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cap="none" spc="0" dirty="0"/>
                        <a:t>Entreprises</a:t>
                      </a:r>
                      <a:endParaRPr lang="fr-FR" sz="1600" b="0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132111" marR="101624" marT="101624" marB="101624" anchor="ctr"/>
                </a:tc>
                <a:extLst>
                  <a:ext uri="{0D108BD9-81ED-4DB2-BD59-A6C34878D82A}">
                    <a16:rowId xmlns:a16="http://schemas.microsoft.com/office/drawing/2014/main" val="1100420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10001 et plus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497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5001 à 10000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0162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1001 à 5000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5554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501 à 1000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2380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201 à 500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1792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51 à 200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1624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11 à 50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446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679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1 à 10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3856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0"/>
                        </a:rPr>
                        <a:t>Toutes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1300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003550"/>
                  </a:ext>
                </a:extLst>
              </a:tr>
            </a:tbl>
          </a:graphicData>
        </a:graphic>
      </p:graphicFrame>
      <p:graphicFrame>
        <p:nvGraphicFramePr>
          <p:cNvPr id="12" name="Tableau 8">
            <a:extLst>
              <a:ext uri="{FF2B5EF4-FFF2-40B4-BE49-F238E27FC236}">
                <a16:creationId xmlns:a16="http://schemas.microsoft.com/office/drawing/2014/main" id="{8805B162-98B7-4548-BD37-C46A526587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210504"/>
              </p:ext>
            </p:extLst>
          </p:nvPr>
        </p:nvGraphicFramePr>
        <p:xfrm>
          <a:off x="4540681" y="4753352"/>
          <a:ext cx="3107558" cy="15596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99173">
                  <a:extLst>
                    <a:ext uri="{9D8B030D-6E8A-4147-A177-3AD203B41FA5}">
                      <a16:colId xmlns:a16="http://schemas.microsoft.com/office/drawing/2014/main" val="3045298560"/>
                    </a:ext>
                  </a:extLst>
                </a:gridCol>
                <a:gridCol w="1408385">
                  <a:extLst>
                    <a:ext uri="{9D8B030D-6E8A-4147-A177-3AD203B41FA5}">
                      <a16:colId xmlns:a16="http://schemas.microsoft.com/office/drawing/2014/main" val="2628892326"/>
                    </a:ext>
                  </a:extLst>
                </a:gridCol>
              </a:tblGrid>
              <a:tr h="425557">
                <a:tc>
                  <a:txBody>
                    <a:bodyPr/>
                    <a:lstStyle/>
                    <a:p>
                      <a:pPr algn="ctr"/>
                      <a:r>
                        <a:rPr lang="fr-FR" sz="1600" cap="none" spc="0" dirty="0"/>
                        <a:t>Effectifs</a:t>
                      </a:r>
                      <a:endParaRPr lang="fr-FR" sz="1600" b="0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132111" marR="101624" marT="101624" marB="1016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cap="none" spc="0" dirty="0"/>
                        <a:t>% Entreprises</a:t>
                      </a:r>
                      <a:endParaRPr lang="fr-FR" sz="1600" b="0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132111" marR="101624" marT="101624" marB="101624" anchor="ctr"/>
                </a:tc>
                <a:extLst>
                  <a:ext uri="{0D108BD9-81ED-4DB2-BD59-A6C34878D82A}">
                    <a16:rowId xmlns:a16="http://schemas.microsoft.com/office/drawing/2014/main" val="1100420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sng" strike="noStrike" dirty="0">
                          <a:effectLst/>
                          <a:hlinkClick r:id="rId11"/>
                        </a:rPr>
                        <a:t>5001 et plus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1,9%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497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sng" strike="noStrike">
                          <a:effectLst/>
                          <a:hlinkClick r:id="rId12"/>
                        </a:rPr>
                        <a:t>201 à 5000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16,5%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0162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sng" strike="noStrike" dirty="0">
                          <a:effectLst/>
                          <a:hlinkClick r:id="rId13"/>
                        </a:rPr>
                        <a:t>1 à 200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81,5%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5554920"/>
                  </a:ext>
                </a:extLst>
              </a:tr>
            </a:tbl>
          </a:graphicData>
        </a:graphic>
      </p:graphicFrame>
      <p:sp>
        <p:nvSpPr>
          <p:cNvPr id="14" name="Espace réservé du contenu 5">
            <a:extLst>
              <a:ext uri="{FF2B5EF4-FFF2-40B4-BE49-F238E27FC236}">
                <a16:creationId xmlns:a16="http://schemas.microsoft.com/office/drawing/2014/main" id="{EAEDE29F-7D64-E74B-82B0-83C312278BE1}"/>
              </a:ext>
            </a:extLst>
          </p:cNvPr>
          <p:cNvSpPr txBox="1">
            <a:spLocks/>
          </p:cNvSpPr>
          <p:nvPr/>
        </p:nvSpPr>
        <p:spPr>
          <a:xfrm>
            <a:off x="8361461" y="706244"/>
            <a:ext cx="3197701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2000" dirty="0"/>
              <a:t>Liens vers les pages LinkedIn  des Entreprises 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fr-FR" sz="20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2000" dirty="0"/>
              <a:t>Une entreprise figure si une de ses localisation est en France.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7638D69F-8D67-514D-B6A4-6E8D7BB0A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C0BAE5E-9C30-5148-82BF-FA786E21D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519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2DC0C79-3A01-DF4A-B7CE-12253A162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14" y="1412488"/>
            <a:ext cx="3310758" cy="436384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fr-FR" sz="4000" b="1" dirty="0">
                <a:solidFill>
                  <a:srgbClr val="002060"/>
                </a:solidFill>
              </a:rPr>
              <a:t>Focus</a:t>
            </a:r>
            <a:br>
              <a:rPr lang="fr-FR" sz="4000" b="1" dirty="0">
                <a:solidFill>
                  <a:srgbClr val="002060"/>
                </a:solidFill>
              </a:rPr>
            </a:br>
            <a:r>
              <a:rPr lang="fr-FR" sz="4000" b="1" dirty="0">
                <a:solidFill>
                  <a:srgbClr val="002060"/>
                </a:solidFill>
              </a:rPr>
              <a:t>France</a:t>
            </a:r>
            <a:br>
              <a:rPr lang="fr-FR" sz="4000" b="1" dirty="0">
                <a:solidFill>
                  <a:srgbClr val="002060"/>
                </a:solidFill>
              </a:rPr>
            </a:br>
            <a:br>
              <a:rPr lang="fr-FR" sz="4000" b="1" dirty="0">
                <a:solidFill>
                  <a:srgbClr val="002060"/>
                </a:solidFill>
              </a:rPr>
            </a:br>
            <a:r>
              <a:rPr lang="fr-FR" sz="2400" b="1" dirty="0">
                <a:solidFill>
                  <a:srgbClr val="002060"/>
                </a:solidFill>
              </a:rPr>
              <a:t>Entreprises</a:t>
            </a:r>
            <a:br>
              <a:rPr lang="fr-FR" sz="2400" b="1" dirty="0">
                <a:solidFill>
                  <a:srgbClr val="002060"/>
                </a:solidFill>
              </a:rPr>
            </a:br>
            <a:r>
              <a:rPr lang="fr-FR" sz="2400" b="1" dirty="0">
                <a:solidFill>
                  <a:srgbClr val="002060"/>
                </a:solidFill>
              </a:rPr>
              <a:t>publiant des offres d’emploi</a:t>
            </a:r>
            <a:br>
              <a:rPr lang="fr-FR" sz="2400" b="1" dirty="0">
                <a:solidFill>
                  <a:srgbClr val="002060"/>
                </a:solidFill>
              </a:rPr>
            </a:br>
            <a:r>
              <a:rPr lang="fr-FR" sz="2400" b="1" dirty="0">
                <a:solidFill>
                  <a:srgbClr val="002060"/>
                </a:solidFill>
              </a:rPr>
              <a:t>- 128 -</a:t>
            </a:r>
            <a:br>
              <a:rPr lang="fr-FR" sz="2400" b="1" dirty="0">
                <a:solidFill>
                  <a:srgbClr val="002060"/>
                </a:solidFill>
              </a:rPr>
            </a:br>
            <a:r>
              <a:rPr lang="fr-FR" sz="2400" b="1" dirty="0">
                <a:solidFill>
                  <a:srgbClr val="002060"/>
                </a:solidFill>
              </a:rPr>
              <a:t>8 novembre 2020</a:t>
            </a:r>
            <a:br>
              <a:rPr lang="fr-FR" sz="4000" b="1" dirty="0">
                <a:solidFill>
                  <a:srgbClr val="002060"/>
                </a:solidFill>
              </a:rPr>
            </a:br>
            <a:br>
              <a:rPr lang="fr-FR" sz="4000" dirty="0">
                <a:solidFill>
                  <a:srgbClr val="FFFFFF"/>
                </a:solidFill>
              </a:rPr>
            </a:br>
            <a:br>
              <a:rPr lang="fr-FR" sz="4000" dirty="0">
                <a:solidFill>
                  <a:srgbClr val="FFFFFF"/>
                </a:solidFill>
              </a:rPr>
            </a:br>
            <a:br>
              <a:rPr lang="fr-FR" sz="4000" dirty="0">
                <a:solidFill>
                  <a:srgbClr val="FFFFFF"/>
                </a:solidFill>
              </a:rPr>
            </a:br>
            <a:br>
              <a:rPr lang="fr-FR" sz="4000" dirty="0">
                <a:solidFill>
                  <a:srgbClr val="FFFFFF"/>
                </a:solidFill>
              </a:rPr>
            </a:br>
            <a:endParaRPr lang="fr-FR" sz="2000" dirty="0">
              <a:solidFill>
                <a:srgbClr val="FFFFFF"/>
              </a:solidFill>
            </a:endParaRPr>
          </a:p>
        </p:txBody>
      </p:sp>
      <p:graphicFrame>
        <p:nvGraphicFramePr>
          <p:cNvPr id="10" name="Tableau 8">
            <a:extLst>
              <a:ext uri="{FF2B5EF4-FFF2-40B4-BE49-F238E27FC236}">
                <a16:creationId xmlns:a16="http://schemas.microsoft.com/office/drawing/2014/main" id="{C35F3C57-CD29-4440-9BEF-B1225BCEA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449071"/>
              </p:ext>
            </p:extLst>
          </p:nvPr>
        </p:nvGraphicFramePr>
        <p:xfrm>
          <a:off x="4540681" y="735475"/>
          <a:ext cx="3107558" cy="37846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99173">
                  <a:extLst>
                    <a:ext uri="{9D8B030D-6E8A-4147-A177-3AD203B41FA5}">
                      <a16:colId xmlns:a16="http://schemas.microsoft.com/office/drawing/2014/main" val="3045298560"/>
                    </a:ext>
                  </a:extLst>
                </a:gridCol>
                <a:gridCol w="1408385">
                  <a:extLst>
                    <a:ext uri="{9D8B030D-6E8A-4147-A177-3AD203B41FA5}">
                      <a16:colId xmlns:a16="http://schemas.microsoft.com/office/drawing/2014/main" val="26288923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u="none" cap="none" spc="0" dirty="0"/>
                        <a:t>Effectifs</a:t>
                      </a:r>
                      <a:endParaRPr lang="fr-FR" sz="1600" b="0" u="none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132111" marR="101624" marT="101624" marB="1016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cap="none" spc="0" dirty="0"/>
                        <a:t>Entreprises</a:t>
                      </a:r>
                      <a:endParaRPr lang="fr-FR" sz="1600" b="0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132111" marR="101624" marT="101624" marB="101624" anchor="ctr"/>
                </a:tc>
                <a:extLst>
                  <a:ext uri="{0D108BD9-81ED-4DB2-BD59-A6C34878D82A}">
                    <a16:rowId xmlns:a16="http://schemas.microsoft.com/office/drawing/2014/main" val="1100420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10001 et plus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4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497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5001 à 10000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2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0162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1001 à 5000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31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5554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501 à 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15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2380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201 à 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26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1792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51 à 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23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1624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11 à 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14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679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1 à 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3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3856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0"/>
                        </a:rPr>
                        <a:t>Toutes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003550"/>
                  </a:ext>
                </a:extLst>
              </a:tr>
            </a:tbl>
          </a:graphicData>
        </a:graphic>
      </p:graphicFrame>
      <p:sp>
        <p:nvSpPr>
          <p:cNvPr id="14" name="Espace réservé du contenu 5">
            <a:extLst>
              <a:ext uri="{FF2B5EF4-FFF2-40B4-BE49-F238E27FC236}">
                <a16:creationId xmlns:a16="http://schemas.microsoft.com/office/drawing/2014/main" id="{EAEDE29F-7D64-E74B-82B0-83C312278BE1}"/>
              </a:ext>
            </a:extLst>
          </p:cNvPr>
          <p:cNvSpPr txBox="1">
            <a:spLocks/>
          </p:cNvSpPr>
          <p:nvPr/>
        </p:nvSpPr>
        <p:spPr>
          <a:xfrm>
            <a:off x="8361461" y="706244"/>
            <a:ext cx="3197701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fr-FR" sz="2000" dirty="0"/>
              <a:t>Une entreprise figure si une de ses localisation est en France.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fr-FR" sz="20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2000" dirty="0"/>
              <a:t>Liens vers les pages LinkedIn  des Entreprises , qui publient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2000" dirty="0"/>
              <a:t>des offres d’emploi.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fr-FR" sz="2000" dirty="0"/>
          </a:p>
        </p:txBody>
      </p:sp>
      <p:graphicFrame>
        <p:nvGraphicFramePr>
          <p:cNvPr id="15" name="Tableau 8">
            <a:extLst>
              <a:ext uri="{FF2B5EF4-FFF2-40B4-BE49-F238E27FC236}">
                <a16:creationId xmlns:a16="http://schemas.microsoft.com/office/drawing/2014/main" id="{CDE1C3D3-6BE6-4741-A5CE-B9617AA62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805302"/>
              </p:ext>
            </p:extLst>
          </p:nvPr>
        </p:nvGraphicFramePr>
        <p:xfrm>
          <a:off x="4540681" y="4753352"/>
          <a:ext cx="3107558" cy="15497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99173">
                  <a:extLst>
                    <a:ext uri="{9D8B030D-6E8A-4147-A177-3AD203B41FA5}">
                      <a16:colId xmlns:a16="http://schemas.microsoft.com/office/drawing/2014/main" val="3045298560"/>
                    </a:ext>
                  </a:extLst>
                </a:gridCol>
                <a:gridCol w="1408385">
                  <a:extLst>
                    <a:ext uri="{9D8B030D-6E8A-4147-A177-3AD203B41FA5}">
                      <a16:colId xmlns:a16="http://schemas.microsoft.com/office/drawing/2014/main" val="2628892326"/>
                    </a:ext>
                  </a:extLst>
                </a:gridCol>
              </a:tblGrid>
              <a:tr h="443143">
                <a:tc>
                  <a:txBody>
                    <a:bodyPr/>
                    <a:lstStyle/>
                    <a:p>
                      <a:pPr algn="ctr"/>
                      <a:r>
                        <a:rPr lang="fr-FR" sz="1600" cap="none" spc="0" dirty="0"/>
                        <a:t>Effectifs</a:t>
                      </a:r>
                      <a:endParaRPr lang="fr-FR" sz="1600" b="0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132111" marR="101624" marT="101624" marB="1016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cap="none" spc="0" dirty="0"/>
                        <a:t>% Entreprises</a:t>
                      </a:r>
                      <a:endParaRPr lang="fr-FR" sz="1600" b="0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132111" marR="101624" marT="101624" marB="101624" anchor="ctr"/>
                </a:tc>
                <a:extLst>
                  <a:ext uri="{0D108BD9-81ED-4DB2-BD59-A6C34878D82A}">
                    <a16:rowId xmlns:a16="http://schemas.microsoft.com/office/drawing/2014/main" val="1100420743"/>
                  </a:ext>
                </a:extLst>
              </a:tr>
              <a:tr h="367568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5001 et plus</a:t>
                      </a:r>
                      <a:endParaRPr lang="fr-FR" sz="1600" b="1" i="0" u="none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497062"/>
                  </a:ext>
                </a:extLst>
              </a:tr>
              <a:tr h="367568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2"/>
                        </a:rPr>
                        <a:t>201 à 5000</a:t>
                      </a:r>
                      <a:endParaRPr lang="fr-FR" sz="1600" b="1" i="0" u="none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0162447"/>
                  </a:ext>
                </a:extLst>
              </a:tr>
              <a:tr h="367568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3"/>
                        </a:rPr>
                        <a:t>1 à 200</a:t>
                      </a:r>
                      <a:endParaRPr lang="fr-FR" sz="1600" b="1" i="0" u="none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5554920"/>
                  </a:ext>
                </a:extLst>
              </a:tr>
            </a:tbl>
          </a:graphicData>
        </a:graphic>
      </p:graphicFrame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BC86677F-A6EA-5745-A51E-A76E790FC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EF928C5-96F4-7C4C-B669-4E35C41A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94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2DC0C79-3A01-DF4A-B7CE-12253A162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fr-FR" sz="4000" dirty="0">
                <a:solidFill>
                  <a:srgbClr val="FFFFFF"/>
                </a:solidFill>
              </a:rPr>
              <a:t>Profils LinkedIn</a:t>
            </a:r>
            <a:br>
              <a:rPr lang="fr-FR" sz="4000" dirty="0">
                <a:solidFill>
                  <a:srgbClr val="FFFFFF"/>
                </a:solidFill>
              </a:rPr>
            </a:br>
            <a:br>
              <a:rPr lang="fr-FR" sz="4000" dirty="0">
                <a:solidFill>
                  <a:srgbClr val="FFFFFF"/>
                </a:solidFill>
              </a:rPr>
            </a:br>
            <a:r>
              <a:rPr lang="fr-FR" sz="4000" dirty="0">
                <a:solidFill>
                  <a:srgbClr val="FFFFFF"/>
                </a:solidFill>
              </a:rPr>
              <a:t>Chiffres Globaux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64928FB8-CD55-5C4E-AA7A-ADB0859B7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r>
              <a:rPr lang="fr-FR" sz="2000" dirty="0">
                <a:hlinkClick r:id="rId2"/>
              </a:rPr>
              <a:t>Profils LinkedIn</a:t>
            </a:r>
            <a:endParaRPr lang="fr-FR" sz="2000" dirty="0"/>
          </a:p>
          <a:p>
            <a:pPr marL="0" indent="0" algn="ctr">
              <a:buNone/>
            </a:pPr>
            <a:r>
              <a:rPr lang="fr-FR" sz="2000" dirty="0"/>
              <a:t>3 Millions</a:t>
            </a:r>
          </a:p>
          <a:p>
            <a:r>
              <a:rPr lang="fr-FR" sz="2000" dirty="0">
                <a:hlinkClick r:id="rId3"/>
              </a:rPr>
              <a:t>Profils LinkedIn PhD </a:t>
            </a:r>
          </a:p>
          <a:p>
            <a:pPr marL="0" indent="0" algn="ctr">
              <a:buNone/>
            </a:pPr>
            <a:r>
              <a:rPr lang="fr-FR" sz="2000" dirty="0"/>
              <a:t>92000</a:t>
            </a:r>
          </a:p>
          <a:p>
            <a:r>
              <a:rPr lang="fr-FR" sz="2000" dirty="0"/>
              <a:t>Ratio PhD: 3,0%</a:t>
            </a:r>
          </a:p>
          <a:p>
            <a:endParaRPr lang="fr-FR" sz="2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7A7E318-7F7F-5D45-A89B-6F7B08AF1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r>
              <a:rPr lang="fr-FR" sz="2000" dirty="0"/>
              <a:t>Liens vers LinkedIn avec toute l’information et des filtres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/>
              <a:t>Voir en mode diaporama pour activer les liens</a:t>
            </a:r>
          </a:p>
          <a:p>
            <a:pPr marL="0" indent="0">
              <a:spcBef>
                <a:spcPts val="0"/>
              </a:spcBef>
              <a:buNone/>
            </a:pPr>
            <a:endParaRPr lang="fr-FR" sz="2000" dirty="0"/>
          </a:p>
          <a:p>
            <a:pPr>
              <a:spcBef>
                <a:spcPts val="0"/>
              </a:spcBef>
            </a:pPr>
            <a:r>
              <a:rPr lang="fr-FR" sz="2000" dirty="0"/>
              <a:t>Ratio PhD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/>
              <a:t>Rapport entre le nombre de profils PhD et le nombre de profils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8612A2C4-9E0A-4547-8FD2-B3DD0678B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76FB693-D498-9A46-8F5D-5028A2003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774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8">
            <a:extLst>
              <a:ext uri="{FF2B5EF4-FFF2-40B4-BE49-F238E27FC236}">
                <a16:creationId xmlns:a16="http://schemas.microsoft.com/office/drawing/2014/main" id="{385E1BDC-A9B0-4A87-82E3-F3187F69A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0">
            <a:extLst>
              <a:ext uri="{FF2B5EF4-FFF2-40B4-BE49-F238E27FC236}">
                <a16:creationId xmlns:a16="http://schemas.microsoft.com/office/drawing/2014/main" id="{0990C621-3B8B-4820-8328-D47EF7CE8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DD6FEC91-BBDA-B641-99A5-38B388743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586822"/>
            <a:ext cx="3657600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dirty="0" err="1"/>
              <a:t>Profils</a:t>
            </a:r>
            <a:r>
              <a:rPr lang="en-US" sz="3000" dirty="0"/>
              <a:t> LinkedIn </a:t>
            </a:r>
            <a:r>
              <a:rPr lang="en-US" sz="3000" dirty="0" err="1"/>
              <a:t>Chimie</a:t>
            </a:r>
            <a:r>
              <a:rPr lang="en-US" sz="3000" dirty="0"/>
              <a:t> dans le Monde</a:t>
            </a:r>
            <a:br>
              <a:rPr lang="en-US" sz="3000" dirty="0"/>
            </a:br>
            <a:r>
              <a:rPr lang="en-US" sz="3000" dirty="0"/>
              <a:t>Grandes </a:t>
            </a:r>
            <a:r>
              <a:rPr lang="en-US" sz="3000" dirty="0" err="1"/>
              <a:t>régions</a:t>
            </a:r>
            <a:endParaRPr lang="en-US" sz="3000" dirty="0"/>
          </a:p>
        </p:txBody>
      </p:sp>
      <p:sp>
        <p:nvSpPr>
          <p:cNvPr id="28" name="Rectangle 22">
            <a:extLst>
              <a:ext uri="{FF2B5EF4-FFF2-40B4-BE49-F238E27FC236}">
                <a16:creationId xmlns:a16="http://schemas.microsoft.com/office/drawing/2014/main" id="{C1A2385B-1D2A-4E17-84FA-6CB7F0AAE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E791F2F-79DB-4CC0-9FA1-001E3E91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0BDF2DC2-81AB-4949-BE93-45C8B54EF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50106" y="586822"/>
            <a:ext cx="6106742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1800" dirty="0"/>
              <a:t>Liens </a:t>
            </a:r>
            <a:r>
              <a:rPr lang="en-US" sz="1800" dirty="0" err="1"/>
              <a:t>vers</a:t>
            </a:r>
            <a:r>
              <a:rPr lang="en-US" sz="1800" dirty="0"/>
              <a:t> LinkedIn</a:t>
            </a:r>
          </a:p>
          <a:p>
            <a:pPr marL="0" indent="0">
              <a:buNone/>
            </a:pPr>
            <a:r>
              <a:rPr lang="en-US" sz="1800" dirty="0"/>
              <a:t>Pour les </a:t>
            </a:r>
            <a:r>
              <a:rPr lang="en-US" sz="1800" dirty="0" err="1"/>
              <a:t>activer</a:t>
            </a:r>
            <a:r>
              <a:rPr lang="en-US" sz="1800" dirty="0"/>
              <a:t>, visioner </a:t>
            </a:r>
            <a:r>
              <a:rPr lang="en-US" sz="1800" dirty="0" err="1"/>
              <a:t>en</a:t>
            </a:r>
            <a:r>
              <a:rPr lang="en-US" sz="1800" dirty="0"/>
              <a:t> mode </a:t>
            </a:r>
            <a:r>
              <a:rPr lang="en-US" sz="1800" dirty="0" err="1"/>
              <a:t>diaporama</a:t>
            </a:r>
            <a:endParaRPr lang="en-US" sz="1800" dirty="0"/>
          </a:p>
        </p:txBody>
      </p:sp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95B7BAC-22C5-2342-ADA2-135A4E1D981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87765519"/>
              </p:ext>
            </p:extLst>
          </p:nvPr>
        </p:nvGraphicFramePr>
        <p:xfrm>
          <a:off x="6669024" y="2676139"/>
          <a:ext cx="4687824" cy="3631635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860520">
                  <a:extLst>
                    <a:ext uri="{9D8B030D-6E8A-4147-A177-3AD203B41FA5}">
                      <a16:colId xmlns:a16="http://schemas.microsoft.com/office/drawing/2014/main" val="3379034283"/>
                    </a:ext>
                  </a:extLst>
                </a:gridCol>
                <a:gridCol w="3827304">
                  <a:extLst>
                    <a:ext uri="{9D8B030D-6E8A-4147-A177-3AD203B41FA5}">
                      <a16:colId xmlns:a16="http://schemas.microsoft.com/office/drawing/2014/main" val="2761326760"/>
                    </a:ext>
                  </a:extLst>
                </a:gridCol>
              </a:tblGrid>
              <a:tr h="518805">
                <a:tc>
                  <a:txBody>
                    <a:bodyPr/>
                    <a:lstStyle/>
                    <a:p>
                      <a:pPr algn="ctr"/>
                      <a:endParaRPr lang="fr-FR" sz="1600" b="0" cap="none" spc="0">
                        <a:solidFill>
                          <a:schemeClr val="bg1"/>
                        </a:solidFill>
                      </a:endParaRPr>
                    </a:p>
                  </a:txBody>
                  <a:tcPr marL="132111" marR="101624" marT="101624" marB="10162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cap="none" spc="0">
                          <a:solidFill>
                            <a:schemeClr val="bg1"/>
                          </a:solidFill>
                        </a:rPr>
                        <a:t>Grandes Régions</a:t>
                      </a:r>
                    </a:p>
                  </a:txBody>
                  <a:tcPr marL="132111" marR="101624" marT="101624" marB="101624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864680"/>
                  </a:ext>
                </a:extLst>
              </a:tr>
              <a:tr h="518805">
                <a:tc>
                  <a:txBody>
                    <a:bodyPr/>
                    <a:lstStyle/>
                    <a:p>
                      <a:pPr algn="ctr" fontAlgn="base">
                        <a:buFontTx/>
                        <a:buNone/>
                      </a:pPr>
                      <a:r>
                        <a:rPr lang="fr-FR" sz="1600" b="0" i="0" cap="none" spc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132111" marR="101624" marT="101624" marB="101624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FontTx/>
                        <a:buNone/>
                      </a:pPr>
                      <a:r>
                        <a:rPr lang="fr-FR" sz="1600" b="0" i="0" u="sng" strike="noStrike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Asie &amp; Océanie</a:t>
                      </a:r>
                      <a:endParaRPr lang="fr-FR" sz="16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2111" marR="101624" marT="101624" marB="101624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3089609"/>
                  </a:ext>
                </a:extLst>
              </a:tr>
              <a:tr h="518805">
                <a:tc>
                  <a:txBody>
                    <a:bodyPr/>
                    <a:lstStyle/>
                    <a:p>
                      <a:pPr algn="ctr" fontAlgn="base">
                        <a:buFontTx/>
                        <a:buNone/>
                      </a:pPr>
                      <a:r>
                        <a:rPr lang="fr-FR" sz="1600" b="0" i="0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132111" marR="101624" marT="101624" marB="101624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FontTx/>
                        <a:buNone/>
                      </a:pPr>
                      <a:r>
                        <a:rPr lang="fr-FR" sz="1600" b="0" i="0" u="sng" strike="noStrike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Europe</a:t>
                      </a:r>
                      <a:endParaRPr lang="fr-FR" sz="16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2111" marR="101624" marT="101624" marB="101624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856468"/>
                  </a:ext>
                </a:extLst>
              </a:tr>
              <a:tr h="518805">
                <a:tc>
                  <a:txBody>
                    <a:bodyPr/>
                    <a:lstStyle/>
                    <a:p>
                      <a:pPr algn="ctr" fontAlgn="base">
                        <a:buFont typeface="Arial" panose="020B0604020202020204" pitchFamily="34" charset="0"/>
                        <a:buNone/>
                      </a:pPr>
                      <a:r>
                        <a:rPr lang="fr-FR" sz="1600" b="0" i="0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132111" marR="101624" marT="101624" marB="101624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None/>
                      </a:pPr>
                      <a:r>
                        <a:rPr lang="fr-FR" sz="1600" b="0" i="0" u="sng" strike="noStrike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Amérique du Nord</a:t>
                      </a:r>
                      <a:endParaRPr lang="fr-FR" sz="16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2111" marR="101624" marT="101624" marB="101624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9495292"/>
                  </a:ext>
                </a:extLst>
              </a:tr>
              <a:tr h="518805">
                <a:tc>
                  <a:txBody>
                    <a:bodyPr/>
                    <a:lstStyle/>
                    <a:p>
                      <a:pPr algn="ctr" fontAlgn="base">
                        <a:buFont typeface="Arial" panose="020B0604020202020204" pitchFamily="34" charset="0"/>
                        <a:buNone/>
                      </a:pPr>
                      <a:r>
                        <a:rPr lang="fr-FR" sz="1600" b="0" i="0" cap="none" spc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 marL="132111" marR="101624" marT="101624" marB="101624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None/>
                      </a:pPr>
                      <a:r>
                        <a:rPr lang="fr-FR" sz="1600" b="0" i="0" u="sng" strike="noStrike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Amériques du Sud &amp; Centrale</a:t>
                      </a:r>
                      <a:endParaRPr lang="fr-FR" sz="16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2111" marR="101624" marT="101624" marB="101624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996170"/>
                  </a:ext>
                </a:extLst>
              </a:tr>
              <a:tr h="518805">
                <a:tc>
                  <a:txBody>
                    <a:bodyPr/>
                    <a:lstStyle/>
                    <a:p>
                      <a:pPr algn="ctr" fontAlgn="base">
                        <a:buFontTx/>
                        <a:buNone/>
                      </a:pPr>
                      <a:r>
                        <a:rPr lang="fr-FR" sz="1600" b="0" i="0" cap="none" spc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 marL="132111" marR="101624" marT="101624" marB="101624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FontTx/>
                        <a:buNone/>
                      </a:pPr>
                      <a:r>
                        <a:rPr lang="fr-FR" sz="1600" b="0" i="0" u="sng" strike="noStrike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Moyen-Orient</a:t>
                      </a:r>
                      <a:endParaRPr lang="fr-FR" sz="16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2111" marR="101624" marT="101624" marB="101624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1658625"/>
                  </a:ext>
                </a:extLst>
              </a:tr>
              <a:tr h="518805">
                <a:tc>
                  <a:txBody>
                    <a:bodyPr/>
                    <a:lstStyle/>
                    <a:p>
                      <a:pPr algn="ctr" fontAlgn="base">
                        <a:buFontTx/>
                        <a:buNone/>
                      </a:pPr>
                      <a:r>
                        <a:rPr lang="fr-FR" sz="1600" b="0" i="0" cap="none" spc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 marL="132111" marR="101624" marT="101624" marB="101624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FontTx/>
                        <a:buNone/>
                      </a:pPr>
                      <a:r>
                        <a:rPr lang="fr-FR" sz="1600" b="0" i="0" u="sng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Afrique</a:t>
                      </a:r>
                      <a:endParaRPr lang="fr-FR" sz="1600" b="0" i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2111" marR="101624" marT="101624" marB="101624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17509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DC89F6BC-DC09-4F4F-A9F5-84C38497BF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4927" y="2655510"/>
            <a:ext cx="6059170" cy="3672891"/>
          </a:xfrm>
          <a:prstGeom prst="rect">
            <a:avLst/>
          </a:prstGeom>
        </p:spPr>
      </p:pic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FDA2202A-240E-754F-8BE6-FADE1518A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6467E08-7568-CB46-B2BB-DC3C2409E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85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02D68B-E2F4-6A4D-8978-76C69F438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7647"/>
          </a:xfrm>
        </p:spPr>
        <p:txBody>
          <a:bodyPr>
            <a:normAutofit/>
          </a:bodyPr>
          <a:lstStyle/>
          <a:p>
            <a:pPr algn="ctr"/>
            <a:r>
              <a:rPr lang="fr-FR" sz="3000" dirty="0">
                <a:solidFill>
                  <a:srgbClr val="002060"/>
                </a:solidFill>
              </a:rPr>
              <a:t>Profils LinkedIn Chimie par Pays</a:t>
            </a:r>
            <a:endParaRPr lang="fr-FR" sz="3000" dirty="0"/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F43B8048-BE87-C347-99F9-79C6D1755DC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09971197"/>
              </p:ext>
            </p:extLst>
          </p:nvPr>
        </p:nvGraphicFramePr>
        <p:xfrm>
          <a:off x="1077100" y="1476502"/>
          <a:ext cx="2606566" cy="45829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4290">
                  <a:extLst>
                    <a:ext uri="{9D8B030D-6E8A-4147-A177-3AD203B41FA5}">
                      <a16:colId xmlns:a16="http://schemas.microsoft.com/office/drawing/2014/main" val="3807083848"/>
                    </a:ext>
                  </a:extLst>
                </a:gridCol>
                <a:gridCol w="2312276">
                  <a:extLst>
                    <a:ext uri="{9D8B030D-6E8A-4147-A177-3AD203B41FA5}">
                      <a16:colId xmlns:a16="http://schemas.microsoft.com/office/drawing/2014/main" val="2760716780"/>
                    </a:ext>
                  </a:extLst>
                </a:gridCol>
              </a:tblGrid>
              <a:tr h="47022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Pays + Lien LinkedIn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667010"/>
                  </a:ext>
                </a:extLst>
              </a:tr>
              <a:tr h="2937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1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sng" strike="noStrike" dirty="0">
                          <a:effectLst/>
                          <a:hlinkClick r:id="rId2"/>
                        </a:rPr>
                        <a:t>Etats-Unis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7428263"/>
                  </a:ext>
                </a:extLst>
              </a:tr>
              <a:tr h="2937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2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sng" strike="noStrike" dirty="0">
                          <a:effectLst/>
                          <a:hlinkClick r:id="rId3"/>
                        </a:rPr>
                        <a:t>Inde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3095653"/>
                  </a:ext>
                </a:extLst>
              </a:tr>
              <a:tr h="2937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3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sng" strike="noStrike" dirty="0">
                          <a:effectLst/>
                          <a:hlinkClick r:id="rId4"/>
                        </a:rPr>
                        <a:t>Chine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902806"/>
                  </a:ext>
                </a:extLst>
              </a:tr>
              <a:tr h="2937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4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sng" strike="noStrike" dirty="0">
                          <a:effectLst/>
                          <a:hlinkClick r:id="rId5"/>
                        </a:rPr>
                        <a:t>Brésil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3800585"/>
                  </a:ext>
                </a:extLst>
              </a:tr>
              <a:tr h="2937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5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sng" strike="noStrike" dirty="0">
                          <a:effectLst/>
                          <a:hlinkClick r:id="rId6"/>
                        </a:rPr>
                        <a:t>Allemagne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031512"/>
                  </a:ext>
                </a:extLst>
              </a:tr>
              <a:tr h="2937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6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sng" strike="noStrike" dirty="0">
                          <a:effectLst/>
                          <a:hlinkClick r:id="rId7"/>
                        </a:rPr>
                        <a:t>France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6261363"/>
                  </a:ext>
                </a:extLst>
              </a:tr>
              <a:tr h="2937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7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sng" strike="noStrike" dirty="0">
                          <a:effectLst/>
                          <a:hlinkClick r:id="rId8"/>
                        </a:rPr>
                        <a:t>Italie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5564905"/>
                  </a:ext>
                </a:extLst>
              </a:tr>
              <a:tr h="2937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8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sng" strike="noStrike" dirty="0">
                          <a:effectLst/>
                          <a:hlinkClick r:id="rId9"/>
                        </a:rPr>
                        <a:t>Indonésie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08896352"/>
                  </a:ext>
                </a:extLst>
              </a:tr>
              <a:tr h="2937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9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sng" strike="noStrike" dirty="0">
                          <a:effectLst/>
                          <a:hlinkClick r:id="rId10"/>
                        </a:rPr>
                        <a:t>Royaume-Uni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9872826"/>
                  </a:ext>
                </a:extLst>
              </a:tr>
              <a:tr h="2937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10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sng" strike="noStrike" dirty="0">
                          <a:effectLst/>
                          <a:hlinkClick r:id="rId11"/>
                        </a:rPr>
                        <a:t>Turquie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2650275"/>
                  </a:ext>
                </a:extLst>
              </a:tr>
              <a:tr h="2937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11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sng" strike="noStrike" dirty="0">
                          <a:effectLst/>
                          <a:hlinkClick r:id="rId12"/>
                        </a:rPr>
                        <a:t>Pays-Bas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9914641"/>
                  </a:ext>
                </a:extLst>
              </a:tr>
              <a:tr h="2937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12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sng" strike="noStrike" dirty="0">
                          <a:effectLst/>
                          <a:hlinkClick r:id="rId13"/>
                        </a:rPr>
                        <a:t>Mexique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4567065"/>
                  </a:ext>
                </a:extLst>
              </a:tr>
              <a:tr h="2937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13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sng" strike="noStrike" dirty="0">
                          <a:effectLst/>
                          <a:hlinkClick r:id="rId14"/>
                        </a:rPr>
                        <a:t>Canada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4685965"/>
                  </a:ext>
                </a:extLst>
              </a:tr>
              <a:tr h="2937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14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sng" strike="noStrike" dirty="0">
                          <a:effectLst/>
                          <a:hlinkClick r:id="rId15"/>
                        </a:rPr>
                        <a:t>Espagne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7075904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E5369728-EB76-8E4D-B9EE-3321E89D96D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315967" y="1476502"/>
            <a:ext cx="6928305" cy="4348033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49CE651-1447-2F4B-B85B-F843BB8E16C0}"/>
              </a:ext>
            </a:extLst>
          </p:cNvPr>
          <p:cNvSpPr txBox="1"/>
          <p:nvPr/>
        </p:nvSpPr>
        <p:spPr>
          <a:xfrm>
            <a:off x="838200" y="6123543"/>
            <a:ext cx="2504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14 pays – 70% des profils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1094813-47CF-8047-B36D-9591C41DF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246C3BD-F58D-554F-B45E-49833AEB1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598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2A44B850-673D-9C42-BA3A-F234F8EBE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2567" y="818984"/>
            <a:ext cx="6904826" cy="3178689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4800" b="1" dirty="0">
                <a:solidFill>
                  <a:srgbClr val="002060"/>
                </a:solidFill>
              </a:rPr>
            </a:br>
            <a:r>
              <a:rPr lang="en-US" sz="4800" b="1" dirty="0" err="1">
                <a:solidFill>
                  <a:srgbClr val="002060"/>
                </a:solidFill>
              </a:rPr>
              <a:t>Profils</a:t>
            </a:r>
            <a:r>
              <a:rPr lang="en-US" sz="4800" b="1" dirty="0">
                <a:solidFill>
                  <a:srgbClr val="002060"/>
                </a:solidFill>
              </a:rPr>
              <a:t> LinkedIn PhD</a:t>
            </a:r>
            <a:br>
              <a:rPr lang="en-US" sz="48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</a:br>
            <a:endParaRPr lang="en-US" sz="4800" b="1" kern="1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A6205FE-A10A-D542-A797-456B1750F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85397" y="4960961"/>
            <a:ext cx="7055893" cy="107805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Grandes </a:t>
            </a:r>
            <a:r>
              <a:rPr lang="en-US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Régions</a:t>
            </a:r>
            <a:r>
              <a:rPr lang="en-US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en-US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Profils</a:t>
            </a:r>
            <a:endParaRPr lang="en-US" kern="12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7A6E62D5-3C25-0140-A737-E34E36DF3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3890D91-1BD9-B74D-ABA8-5933D27B1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5094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D6FEC91-BBDA-B641-99A5-38B388743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000" dirty="0">
                <a:solidFill>
                  <a:srgbClr val="002060"/>
                </a:solidFill>
              </a:rPr>
              <a:t>Profils LinkedIn PhD Chimie</a:t>
            </a:r>
            <a:br>
              <a:rPr lang="fr-FR" sz="3200" dirty="0">
                <a:solidFill>
                  <a:srgbClr val="002060"/>
                </a:solidFill>
              </a:rPr>
            </a:br>
            <a:r>
              <a:rPr lang="fr-FR" sz="2400" dirty="0">
                <a:solidFill>
                  <a:srgbClr val="002060"/>
                </a:solidFill>
              </a:rPr>
              <a:t>Grandes régions</a:t>
            </a:r>
          </a:p>
        </p:txBody>
      </p:sp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95B7BAC-22C5-2342-ADA2-135A4E1D981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41798301"/>
              </p:ext>
            </p:extLst>
          </p:nvPr>
        </p:nvGraphicFramePr>
        <p:xfrm>
          <a:off x="1447800" y="1797269"/>
          <a:ext cx="3698328" cy="2915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671">
                  <a:extLst>
                    <a:ext uri="{9D8B030D-6E8A-4147-A177-3AD203B41FA5}">
                      <a16:colId xmlns:a16="http://schemas.microsoft.com/office/drawing/2014/main" val="3379034283"/>
                    </a:ext>
                  </a:extLst>
                </a:gridCol>
                <a:gridCol w="3127657">
                  <a:extLst>
                    <a:ext uri="{9D8B030D-6E8A-4147-A177-3AD203B41FA5}">
                      <a16:colId xmlns:a16="http://schemas.microsoft.com/office/drawing/2014/main" val="2761326760"/>
                    </a:ext>
                  </a:extLst>
                </a:gridCol>
              </a:tblGrid>
              <a:tr h="72097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Grandes Régions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864680"/>
                  </a:ext>
                </a:extLst>
              </a:tr>
              <a:tr h="363872">
                <a:tc>
                  <a:txBody>
                    <a:bodyPr/>
                    <a:lstStyle/>
                    <a:p>
                      <a:pPr algn="ctr" fontAlgn="base">
                        <a:buFontTx/>
                        <a:buNone/>
                      </a:pPr>
                      <a:r>
                        <a:rPr lang="fr-FR" b="0" i="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Europe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3089609"/>
                  </a:ext>
                </a:extLst>
              </a:tr>
              <a:tr h="363872">
                <a:tc>
                  <a:txBody>
                    <a:bodyPr/>
                    <a:lstStyle/>
                    <a:p>
                      <a:pPr algn="ctr" fontAlgn="base">
                        <a:buFontTx/>
                        <a:buNone/>
                      </a:pPr>
                      <a:r>
                        <a:rPr lang="fr-FR" b="0" i="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Amérique du Nord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95856468"/>
                  </a:ext>
                </a:extLst>
              </a:tr>
              <a:tr h="363872">
                <a:tc>
                  <a:txBody>
                    <a:bodyPr/>
                    <a:lstStyle/>
                    <a:p>
                      <a:pPr algn="ctr" fontAlgn="base">
                        <a:buFont typeface="Arial" panose="020B0604020202020204" pitchFamily="34" charset="0"/>
                        <a:buNone/>
                      </a:pPr>
                      <a:r>
                        <a:rPr lang="fr-FR" b="0" i="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Asie &amp; Océanie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9495292"/>
                  </a:ext>
                </a:extLst>
              </a:tr>
              <a:tr h="363872">
                <a:tc>
                  <a:txBody>
                    <a:bodyPr/>
                    <a:lstStyle/>
                    <a:p>
                      <a:pPr algn="ctr" fontAlgn="base">
                        <a:buFont typeface="Arial" panose="020B0604020202020204" pitchFamily="34" charset="0"/>
                        <a:buNone/>
                      </a:pPr>
                      <a:r>
                        <a:rPr lang="fr-FR" b="0" i="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Moyen-Orient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60996170"/>
                  </a:ext>
                </a:extLst>
              </a:tr>
              <a:tr h="363872">
                <a:tc>
                  <a:txBody>
                    <a:bodyPr/>
                    <a:lstStyle/>
                    <a:p>
                      <a:pPr algn="ctr" fontAlgn="base">
                        <a:buFontTx/>
                        <a:buNone/>
                      </a:pPr>
                      <a:r>
                        <a:rPr lang="fr-FR" b="0" i="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Amérique du Sud</a:t>
                      </a:r>
                      <a:endParaRPr lang="fr-FR" sz="1600" b="1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1658625"/>
                  </a:ext>
                </a:extLst>
              </a:tr>
              <a:tr h="363872">
                <a:tc>
                  <a:txBody>
                    <a:bodyPr/>
                    <a:lstStyle/>
                    <a:p>
                      <a:pPr algn="ctr" fontAlgn="base">
                        <a:buFontTx/>
                        <a:buNone/>
                      </a:pPr>
                      <a:r>
                        <a:rPr lang="fr-FR" b="0" i="0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Afrique</a:t>
                      </a:r>
                      <a:endParaRPr lang="fr-FR" sz="16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5417509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02ADE25E-2BED-B54E-A2FF-9964C91A6578}"/>
              </a:ext>
            </a:extLst>
          </p:cNvPr>
          <p:cNvSpPr/>
          <p:nvPr/>
        </p:nvSpPr>
        <p:spPr>
          <a:xfrm>
            <a:off x="1447800" y="4882461"/>
            <a:ext cx="3698328" cy="578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Monde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917BF9F-B7E1-C842-A13F-3D8406B5651F}"/>
              </a:ext>
            </a:extLst>
          </p:cNvPr>
          <p:cNvSpPr txBox="1"/>
          <p:nvPr/>
        </p:nvSpPr>
        <p:spPr>
          <a:xfrm>
            <a:off x="1447800" y="5630192"/>
            <a:ext cx="3698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002060"/>
                </a:solidFill>
              </a:rPr>
              <a:t>Liens vers LinkedIn</a:t>
            </a:r>
          </a:p>
          <a:p>
            <a:pPr algn="ctr"/>
            <a:r>
              <a:rPr lang="fr-FR" dirty="0">
                <a:solidFill>
                  <a:srgbClr val="002060"/>
                </a:solidFill>
              </a:rPr>
              <a:t>Activez le diaporama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45BD969-CEA0-3449-BC82-C31A904C89B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18836" y="1797269"/>
            <a:ext cx="6565900" cy="3663261"/>
          </a:xfrm>
          <a:prstGeom prst="rect">
            <a:avLst/>
          </a:prstGeom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E432950-2722-E547-AF90-9203C7F5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ACC364A-518F-FB4B-8E15-254F2B085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043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02D68B-E2F4-6A4D-8978-76C69F438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4532"/>
            <a:ext cx="4635062" cy="927647"/>
          </a:xfrm>
        </p:spPr>
        <p:txBody>
          <a:bodyPr>
            <a:noAutofit/>
          </a:bodyPr>
          <a:lstStyle/>
          <a:p>
            <a:pPr algn="ctr"/>
            <a:r>
              <a:rPr lang="fr-FR" sz="3000" dirty="0">
                <a:solidFill>
                  <a:srgbClr val="002060"/>
                </a:solidFill>
              </a:rPr>
              <a:t>Profils LinkedIn PhD </a:t>
            </a:r>
            <a:br>
              <a:rPr lang="fr-FR" sz="3000" dirty="0">
                <a:solidFill>
                  <a:srgbClr val="002060"/>
                </a:solidFill>
              </a:rPr>
            </a:br>
            <a:r>
              <a:rPr lang="fr-FR" sz="3000" dirty="0">
                <a:solidFill>
                  <a:srgbClr val="002060"/>
                </a:solidFill>
              </a:rPr>
              <a:t>par Pays</a:t>
            </a:r>
            <a:endParaRPr lang="fr-FR" sz="3000" dirty="0"/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F43B8048-BE87-C347-99F9-79C6D1755DC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63656824"/>
              </p:ext>
            </p:extLst>
          </p:nvPr>
        </p:nvGraphicFramePr>
        <p:xfrm>
          <a:off x="896665" y="1178891"/>
          <a:ext cx="2561239" cy="546457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64340">
                  <a:extLst>
                    <a:ext uri="{9D8B030D-6E8A-4147-A177-3AD203B41FA5}">
                      <a16:colId xmlns:a16="http://schemas.microsoft.com/office/drawing/2014/main" val="2504517414"/>
                    </a:ext>
                  </a:extLst>
                </a:gridCol>
                <a:gridCol w="1996899">
                  <a:extLst>
                    <a:ext uri="{9D8B030D-6E8A-4147-A177-3AD203B41FA5}">
                      <a16:colId xmlns:a16="http://schemas.microsoft.com/office/drawing/2014/main" val="2760716780"/>
                    </a:ext>
                  </a:extLst>
                </a:gridCol>
              </a:tblGrid>
              <a:tr h="330738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Pays + Lien LinkedIn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667010"/>
                  </a:ext>
                </a:extLst>
              </a:tr>
              <a:tr h="2682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1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solidFill>
                            <a:srgbClr val="002060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Etats-Unis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7428263"/>
                  </a:ext>
                </a:extLst>
              </a:tr>
              <a:tr h="2682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2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solidFill>
                            <a:srgbClr val="002060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Allemagne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3095653"/>
                  </a:ext>
                </a:extLst>
              </a:tr>
              <a:tr h="2682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3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solidFill>
                            <a:srgbClr val="002060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Inde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902806"/>
                  </a:ext>
                </a:extLst>
              </a:tr>
              <a:tr h="2682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4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solidFill>
                            <a:srgbClr val="002060"/>
                          </a:solidFill>
                          <a:effectLst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France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3800585"/>
                  </a:ext>
                </a:extLst>
              </a:tr>
              <a:tr h="2682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5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solidFill>
                            <a:srgbClr val="002060"/>
                          </a:solidFill>
                          <a:effectLst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Royaume-Uni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031512"/>
                  </a:ext>
                </a:extLst>
              </a:tr>
              <a:tr h="2682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6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solidFill>
                            <a:srgbClr val="002060"/>
                          </a:solidFill>
                          <a:effectLst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Chine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6261363"/>
                  </a:ext>
                </a:extLst>
              </a:tr>
              <a:tr h="2682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7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solidFill>
                            <a:srgbClr val="002060"/>
                          </a:solidFill>
                          <a:effectLst/>
                        </a:rPr>
                        <a:t>Italie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73649495"/>
                  </a:ext>
                </a:extLst>
              </a:tr>
              <a:tr h="2682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8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solidFill>
                            <a:srgbClr val="002060"/>
                          </a:solidFill>
                          <a:effectLst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Iran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08896352"/>
                  </a:ext>
                </a:extLst>
              </a:tr>
              <a:tr h="2682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9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solidFill>
                            <a:srgbClr val="002060"/>
                          </a:solidFill>
                          <a:effectLst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Canada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9872826"/>
                  </a:ext>
                </a:extLst>
              </a:tr>
              <a:tr h="2682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10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>
                          <a:solidFill>
                            <a:srgbClr val="002060"/>
                          </a:solidFill>
                          <a:effectLst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Pays-Bas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2650275"/>
                  </a:ext>
                </a:extLst>
              </a:tr>
              <a:tr h="2682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11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solidFill>
                            <a:srgbClr val="002060"/>
                          </a:solidFill>
                          <a:effectLst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Suisse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9914641"/>
                  </a:ext>
                </a:extLst>
              </a:tr>
              <a:tr h="2682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12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solidFill>
                            <a:srgbClr val="002060"/>
                          </a:solidFill>
                          <a:effectLst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Belgique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4567065"/>
                  </a:ext>
                </a:extLst>
              </a:tr>
              <a:tr h="2682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13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solidFill>
                            <a:srgbClr val="002060"/>
                          </a:solidFill>
                          <a:effectLst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Brésil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4685965"/>
                  </a:ext>
                </a:extLst>
              </a:tr>
              <a:tr h="2682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14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solidFill>
                            <a:srgbClr val="002060"/>
                          </a:solidFill>
                          <a:effectLst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Espagne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7075904"/>
                  </a:ext>
                </a:extLst>
              </a:tr>
              <a:tr h="2682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15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solidFill>
                            <a:srgbClr val="002060"/>
                          </a:solidFill>
                          <a:effectLst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Turquie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5004050"/>
                  </a:ext>
                </a:extLst>
              </a:tr>
              <a:tr h="2682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16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solidFill>
                            <a:srgbClr val="002060"/>
                          </a:solidFill>
                          <a:effectLst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Pologne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873749"/>
                  </a:ext>
                </a:extLst>
              </a:tr>
              <a:tr h="24921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17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solidFill>
                            <a:srgbClr val="002060"/>
                          </a:solidFill>
                          <a:effectLst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Australie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3643638"/>
                  </a:ext>
                </a:extLst>
              </a:tr>
              <a:tr h="32000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18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solidFill>
                            <a:srgbClr val="002060"/>
                          </a:solidFill>
                          <a:effectLst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Corée du Sud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4038327"/>
                  </a:ext>
                </a:extLst>
              </a:tr>
              <a:tr h="2682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19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solidFill>
                            <a:srgbClr val="002060"/>
                          </a:solidFill>
                          <a:effectLst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Japon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7109656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85776705-898F-8D4C-B511-7C9E086EC125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863881" y="489607"/>
            <a:ext cx="6953746" cy="5711496"/>
          </a:xfrm>
          <a:prstGeom prst="rect">
            <a:avLst/>
          </a:prstGeom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4AEFC89-2757-1A4C-9258-966E0A16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D6EB6AF-8B0D-9C49-B1BE-F45D626AD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628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30FD7E90-447C-4B4B-B845-994612821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>
                <a:solidFill>
                  <a:srgbClr val="002060"/>
                </a:solidFill>
              </a:rPr>
              <a:t>Profils LinkedIn Chimie et Profils PhD</a:t>
            </a:r>
            <a:br>
              <a:rPr lang="fr-FR" sz="5400" dirty="0">
                <a:solidFill>
                  <a:srgbClr val="002060"/>
                </a:solidFill>
              </a:rPr>
            </a:br>
            <a:endParaRPr lang="fr-FR" sz="2400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E08DF5E-7329-F94D-B3D2-D4D7870AB1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fr-FR" dirty="0">
                <a:solidFill>
                  <a:srgbClr val="002060"/>
                </a:solidFill>
              </a:rPr>
              <a:t>Comparaison % par grandes régions</a:t>
            </a:r>
            <a:endParaRPr lang="fr-FR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2A362BAE-0A3B-6444-AF0D-654B7007F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2DDC624-14E2-7842-8BC5-FCA70F306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084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D6FEC91-BBDA-B641-99A5-38B388743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5576887"/>
            <a:ext cx="10911840" cy="64008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400" b="1" dirty="0" err="1">
                <a:solidFill>
                  <a:srgbClr val="002060"/>
                </a:solidFill>
              </a:rPr>
              <a:t>Profils</a:t>
            </a:r>
            <a:r>
              <a:rPr lang="en-US" sz="2400" b="1" dirty="0">
                <a:solidFill>
                  <a:srgbClr val="002060"/>
                </a:solidFill>
              </a:rPr>
              <a:t> LinkedIn </a:t>
            </a:r>
            <a:r>
              <a:rPr lang="en-US" sz="2400" b="1" dirty="0" err="1">
                <a:solidFill>
                  <a:srgbClr val="002060"/>
                </a:solidFill>
              </a:rPr>
              <a:t>Chimie</a:t>
            </a:r>
            <a:r>
              <a:rPr lang="en-US" sz="2400" b="1" dirty="0">
                <a:solidFill>
                  <a:srgbClr val="002060"/>
                </a:solidFill>
              </a:rPr>
              <a:t> &amp; </a:t>
            </a:r>
            <a:r>
              <a:rPr lang="en-US" sz="2400" b="1" dirty="0" err="1">
                <a:solidFill>
                  <a:srgbClr val="002060"/>
                </a:solidFill>
              </a:rPr>
              <a:t>Profils</a:t>
            </a:r>
            <a:r>
              <a:rPr lang="en-US" sz="2400" b="1" dirty="0">
                <a:solidFill>
                  <a:srgbClr val="002060"/>
                </a:solidFill>
              </a:rPr>
              <a:t> PhD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400" b="1" dirty="0" err="1">
                <a:solidFill>
                  <a:srgbClr val="002060"/>
                </a:solidFill>
              </a:rPr>
              <a:t>Comparaison</a:t>
            </a:r>
            <a:r>
              <a:rPr lang="en-US" sz="2400" b="1" dirty="0">
                <a:solidFill>
                  <a:srgbClr val="002060"/>
                </a:solidFill>
              </a:rPr>
              <a:t> % par </a:t>
            </a:r>
            <a:r>
              <a:rPr lang="en-US" sz="2400" b="1" dirty="0" err="1">
                <a:solidFill>
                  <a:srgbClr val="002060"/>
                </a:solidFill>
              </a:rPr>
              <a:t>grandes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régions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6E9DB09-F730-4847-AF99-165FF306CC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708"/>
          <a:stretch/>
        </p:blipFill>
        <p:spPr>
          <a:xfrm>
            <a:off x="207594" y="650917"/>
            <a:ext cx="11086482" cy="4836795"/>
          </a:xfrm>
          <a:prstGeom prst="rect">
            <a:avLst/>
          </a:prstGeom>
          <a:ln w="28575">
            <a:solidFill>
              <a:srgbClr val="002060"/>
            </a:solidFill>
            <a:miter lim="800000"/>
          </a:ln>
        </p:spPr>
      </p:pic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9AEBAC34-0DC1-0F45-8361-F0378D04A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Secteur chimie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05379414-D8EE-FD48-B01F-2239B8314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FE8-1A41-6F40-A7E0-2860B3B6CC8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4387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805</Words>
  <Application>Microsoft Macintosh PowerPoint</Application>
  <PresentationFormat>Grand écran</PresentationFormat>
  <Paragraphs>341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Thème Office</vt:lpstr>
      <vt:lpstr>Secteur Chimie  Données Monde Source LinkedIn Profils LinkedIn  - Entreprises - Indicateurs PhD </vt:lpstr>
      <vt:lpstr>Profils LinkedIn  Chiffres Globaux</vt:lpstr>
      <vt:lpstr>Profils LinkedIn Chimie dans le Monde Grandes régions</vt:lpstr>
      <vt:lpstr>Profils LinkedIn Chimie par Pays</vt:lpstr>
      <vt:lpstr> Profils LinkedIn PhD </vt:lpstr>
      <vt:lpstr>Profils LinkedIn PhD Chimie Grandes régions</vt:lpstr>
      <vt:lpstr>Profils LinkedIn PhD  par Pays</vt:lpstr>
      <vt:lpstr>Profils LinkedIn Chimie et Profils PhD </vt:lpstr>
      <vt:lpstr>Profils LinkedIn Chimie &amp; Profils PhD Comparaison % par grandes régions</vt:lpstr>
      <vt:lpstr>Entreprises Pages LinkedIn  Chiffres Globaux 9 novembre 2020</vt:lpstr>
      <vt:lpstr>Entreprises Pays</vt:lpstr>
      <vt:lpstr>Entreprises Répartition Effectifs</vt:lpstr>
      <vt:lpstr>Entreprises Avec offres d’emploi  LinkedIn 1,6% des Entreprises publient des offres d’emploi </vt:lpstr>
      <vt:lpstr>Entreprises Focus France  1300 Entreprises   </vt:lpstr>
      <vt:lpstr>Focus France  Entreprises publiant des offres d’emploi - 128 - 8 novembre 2020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Profils LinkedIn Chimie dans le Monde </dc:title>
  <dc:creator>Salzano Gabriella</dc:creator>
  <cp:lastModifiedBy>Salzano Gabriella</cp:lastModifiedBy>
  <cp:revision>13</cp:revision>
  <dcterms:created xsi:type="dcterms:W3CDTF">2020-11-07T07:43:22Z</dcterms:created>
  <dcterms:modified xsi:type="dcterms:W3CDTF">2020-11-21T15:46:38Z</dcterms:modified>
</cp:coreProperties>
</file>